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68" r:id="rId3"/>
    <p:sldId id="257" r:id="rId4"/>
    <p:sldId id="262" r:id="rId5"/>
    <p:sldId id="263" r:id="rId6"/>
    <p:sldId id="264" r:id="rId7"/>
    <p:sldId id="266" r:id="rId8"/>
    <p:sldId id="265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2DCD"/>
    <a:srgbClr val="000000"/>
    <a:srgbClr val="FFFF00"/>
    <a:srgbClr val="FF8000"/>
    <a:srgbClr val="800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5F746-C82B-E54B-B5E6-E46D1A3F8A88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228C9-E64D-A141-BE87-563CD58B64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4320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39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1035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2375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3017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3930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228C9-E64D-A141-BE87-563CD58B64F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695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9086-2136-6345-8E4C-CEEA87D9B9CA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4979086-2136-6345-8E4C-CEEA87D9B9CA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FD1B5E4-E4EA-F641-83CA-0C2549451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Balancing equations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958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the atoms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 Al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3(NH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(PO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Equation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CCFFCC"/>
            </a:solidFill>
          </a:ln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 marL="114300" indent="0" algn="ctr">
              <a:buNone/>
            </a:pPr>
            <a:r>
              <a:rPr lang="en-US" sz="4400" dirty="0" smtClean="0">
                <a:solidFill>
                  <a:srgbClr val="000000"/>
                </a:solidFill>
              </a:rPr>
              <a:t>2H</a:t>
            </a:r>
            <a:r>
              <a:rPr lang="en-US" sz="4400" baseline="-25000" dirty="0" smtClean="0">
                <a:solidFill>
                  <a:srgbClr val="000000"/>
                </a:solidFill>
              </a:rPr>
              <a:t>2</a:t>
            </a:r>
            <a:r>
              <a:rPr lang="en-US" sz="4400" dirty="0" smtClean="0">
                <a:solidFill>
                  <a:srgbClr val="000000"/>
                </a:solidFill>
              </a:rPr>
              <a:t>     +     O</a:t>
            </a:r>
            <a:r>
              <a:rPr lang="en-US" sz="4400" baseline="-25000" dirty="0" smtClean="0">
                <a:solidFill>
                  <a:srgbClr val="000000"/>
                </a:solidFill>
              </a:rPr>
              <a:t>2</a:t>
            </a:r>
            <a:r>
              <a:rPr lang="en-US" sz="4400" dirty="0" smtClean="0">
                <a:solidFill>
                  <a:srgbClr val="000000"/>
                </a:solidFill>
              </a:rPr>
              <a:t>     </a:t>
            </a:r>
            <a:r>
              <a:rPr lang="en-US" sz="4400" dirty="0" smtClean="0">
                <a:solidFill>
                  <a:srgbClr val="000000"/>
                </a:solidFill>
                <a:sym typeface="Wingdings"/>
              </a:rPr>
              <a:t>     2H</a:t>
            </a:r>
            <a:r>
              <a:rPr lang="en-US" sz="4400" baseline="-25000" dirty="0" smtClean="0">
                <a:solidFill>
                  <a:srgbClr val="000000"/>
                </a:solidFill>
                <a:sym typeface="Wingdings"/>
              </a:rPr>
              <a:t>2</a:t>
            </a:r>
            <a:r>
              <a:rPr lang="en-US" sz="4400" dirty="0" smtClean="0">
                <a:solidFill>
                  <a:srgbClr val="000000"/>
                </a:solidFill>
                <a:sym typeface="Wingdings"/>
              </a:rPr>
              <a:t>O</a:t>
            </a:r>
          </a:p>
          <a:p>
            <a:endParaRPr lang="en-US" sz="2800" dirty="0">
              <a:sym typeface="Wingdings"/>
            </a:endParaRPr>
          </a:p>
          <a:p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Coefficient</a:t>
            </a:r>
            <a:r>
              <a:rPr lang="en-US" sz="2800" dirty="0" smtClean="0">
                <a:sym typeface="Wingdings"/>
              </a:rPr>
              <a:t> – a # that is in front of the element or compound and distributed to ALL associated elements or compounds</a:t>
            </a:r>
          </a:p>
          <a:p>
            <a:r>
              <a:rPr lang="en-US" sz="2800" dirty="0" smtClean="0">
                <a:solidFill>
                  <a:srgbClr val="3366FF"/>
                </a:solidFill>
                <a:sym typeface="Wingdings"/>
              </a:rPr>
              <a:t>Subscript</a:t>
            </a:r>
            <a:r>
              <a:rPr lang="en-US" sz="2800" dirty="0" smtClean="0">
                <a:sym typeface="Wingdings"/>
              </a:rPr>
              <a:t> – identifies the amount of atoms in an element</a:t>
            </a:r>
          </a:p>
          <a:p>
            <a:r>
              <a:rPr lang="en-US" sz="2800" dirty="0" smtClean="0">
                <a:solidFill>
                  <a:srgbClr val="C92DCD"/>
                </a:solidFill>
                <a:sym typeface="Wingdings"/>
              </a:rPr>
              <a:t>Reactant(s) </a:t>
            </a:r>
            <a:r>
              <a:rPr lang="en-US" sz="2800" dirty="0" smtClean="0">
                <a:sym typeface="Wingdings"/>
              </a:rPr>
              <a:t>– the starting material in a chemical reaction (on the left)</a:t>
            </a:r>
          </a:p>
          <a:p>
            <a:r>
              <a:rPr lang="en-US" sz="2800" dirty="0" smtClean="0">
                <a:solidFill>
                  <a:srgbClr val="FF8000"/>
                </a:solidFill>
                <a:sym typeface="Wingdings"/>
              </a:rPr>
              <a:t>Product(s) </a:t>
            </a:r>
            <a:r>
              <a:rPr lang="en-US" sz="2800" dirty="0" smtClean="0">
                <a:sym typeface="Wingdings"/>
              </a:rPr>
              <a:t>– the substance formed from the chemical reactants ( on the right)</a:t>
            </a:r>
          </a:p>
          <a:p>
            <a:r>
              <a:rPr lang="en-US" sz="2800" dirty="0" smtClean="0">
                <a:ln w="3175" cmpd="sng">
                  <a:noFill/>
                </a:ln>
                <a:solidFill>
                  <a:srgbClr val="000000"/>
                </a:solidFill>
                <a:sym typeface="Wingdings"/>
              </a:rPr>
              <a:t>Yield</a:t>
            </a:r>
            <a:r>
              <a:rPr lang="en-US" sz="2800" dirty="0" smtClean="0">
                <a:sym typeface="Wingdings"/>
              </a:rPr>
              <a:t> – like a equal sign; separates the products from the reactants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402391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conservation of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Matter </a:t>
            </a:r>
            <a:r>
              <a:rPr lang="en-US" b="1" u="sng" dirty="0" smtClean="0"/>
              <a:t>cannot</a:t>
            </a:r>
            <a:r>
              <a:rPr lang="en-US" dirty="0" smtClean="0"/>
              <a:t> be created or destroyed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Meaning, the number of atoms  each  element has MUST be equal on </a:t>
            </a:r>
            <a:r>
              <a:rPr lang="en-US" b="1" u="sng" dirty="0" smtClean="0"/>
              <a:t>both</a:t>
            </a:r>
            <a:r>
              <a:rPr lang="en-US" dirty="0" smtClean="0"/>
              <a:t> sides of the equation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What goes in must go out!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40228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equations MUST be balanced!</a:t>
            </a:r>
          </a:p>
          <a:p>
            <a:endParaRPr lang="en-US" dirty="0"/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Because…..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In balancing equations, you cannot change the subscripts!</a:t>
            </a:r>
          </a:p>
          <a:p>
            <a:pPr lvl="1"/>
            <a:r>
              <a:rPr lang="en-US" dirty="0" smtClean="0"/>
              <a:t>If you change the subscript, you change the substance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817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how do you make #’s work if you cannot change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add numbers called </a:t>
            </a:r>
            <a:r>
              <a:rPr lang="en-US" u="sng" dirty="0" smtClean="0">
                <a:solidFill>
                  <a:srgbClr val="FF0000"/>
                </a:solidFill>
              </a:rPr>
              <a:t>COEFFICIENTS</a:t>
            </a:r>
          </a:p>
          <a:p>
            <a:endParaRPr lang="en-US" dirty="0"/>
          </a:p>
          <a:p>
            <a:r>
              <a:rPr lang="en-US" dirty="0" smtClean="0"/>
              <a:t>* A coefficient is added in </a:t>
            </a:r>
            <a:r>
              <a:rPr lang="en-US" dirty="0" smtClean="0">
                <a:solidFill>
                  <a:srgbClr val="FF0000"/>
                </a:solidFill>
              </a:rPr>
              <a:t>FRONT</a:t>
            </a:r>
            <a:r>
              <a:rPr lang="en-US" dirty="0" smtClean="0"/>
              <a:t> of the compound </a:t>
            </a:r>
            <a:r>
              <a:rPr lang="en-US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, and it distributes to ALL the elements in the compound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74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h</a:t>
            </a:r>
            <a:r>
              <a:rPr lang="en-US" baseline="-25000" dirty="0" smtClean="0"/>
              <a:t>2</a:t>
            </a:r>
            <a:r>
              <a:rPr lang="en-US" dirty="0" smtClean="0"/>
              <a:t>O  =	 H</a:t>
            </a:r>
            <a:r>
              <a:rPr lang="en-US" baseline="-25000" dirty="0" smtClean="0"/>
              <a:t>2</a:t>
            </a:r>
            <a:r>
              <a:rPr lang="en-US" dirty="0" smtClean="0"/>
              <a:t>O  + 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count the atoms on the reactant side (left side)?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about the product side (right side)?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075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for balancing equations</a:t>
            </a:r>
            <a:br>
              <a:rPr lang="en-US" dirty="0" smtClean="0"/>
            </a:br>
            <a:r>
              <a:rPr lang="en-US" sz="1800" dirty="0" smtClean="0"/>
              <a:t>(be prepared to use your eraser)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sz="3200" dirty="0" smtClean="0"/>
              <a:t>Draw an line underneath the yield sign of the equation. Count ALL atoms on both sides of the equation.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3200" dirty="0" smtClean="0"/>
              <a:t>Pick an element that is not equal on both sides and find the least common multiple.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3200" dirty="0" smtClean="0"/>
              <a:t>Add coefficient to the chosen element and recount atoms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3200" dirty="0" smtClean="0"/>
              <a:t>Repeat steps 2 and 3 for unbalanced elements and recount atoms. (Until all elements are even)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3200" dirty="0" smtClean="0"/>
              <a:t>Write the balanced equation</a:t>
            </a:r>
          </a:p>
          <a:p>
            <a:pPr marL="628650" indent="-514350">
              <a:buFont typeface="+mj-lt"/>
              <a:buAutoNum type="arabicPeriod"/>
            </a:pPr>
            <a:endParaRPr lang="en-US" dirty="0" smtClean="0"/>
          </a:p>
          <a:p>
            <a:pPr marL="6286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en-US" sz="3800" dirty="0" smtClean="0"/>
              <a:t>Al</a:t>
            </a:r>
            <a:r>
              <a:rPr lang="en-US" sz="3800" dirty="0"/>
              <a:t> </a:t>
            </a:r>
            <a:r>
              <a:rPr lang="en-US" sz="3800" dirty="0" smtClean="0"/>
              <a:t>  +      O</a:t>
            </a:r>
            <a:r>
              <a:rPr lang="en-US" sz="3800" baseline="-25000" dirty="0" smtClean="0"/>
              <a:t>2</a:t>
            </a:r>
            <a:r>
              <a:rPr lang="en-US" sz="3800" dirty="0" smtClean="0"/>
              <a:t> </a:t>
            </a:r>
            <a:r>
              <a:rPr lang="en-US" sz="3800" dirty="0" smtClean="0">
                <a:sym typeface="Wingdings"/>
              </a:rPr>
              <a:t>	  Al</a:t>
            </a:r>
            <a:r>
              <a:rPr lang="en-US" sz="3800" baseline="-25000" dirty="0" smtClean="0">
                <a:sym typeface="Wingdings"/>
              </a:rPr>
              <a:t>2</a:t>
            </a:r>
            <a:r>
              <a:rPr lang="en-US" sz="3800" dirty="0" smtClean="0">
                <a:sym typeface="Wingdings"/>
              </a:rPr>
              <a:t>O</a:t>
            </a:r>
            <a:r>
              <a:rPr lang="en-US" sz="3800" baseline="-25000" dirty="0" smtClean="0">
                <a:sym typeface="Wingdings"/>
              </a:rPr>
              <a:t>2</a:t>
            </a:r>
          </a:p>
          <a:p>
            <a:pPr marL="114300" indent="0">
              <a:buNone/>
            </a:pPr>
            <a:endParaRPr lang="en-US" baseline="-25000" dirty="0">
              <a:sym typeface="Wingdings"/>
            </a:endParaRPr>
          </a:p>
          <a:p>
            <a:pPr marL="114300" indent="0">
              <a:buNone/>
            </a:pPr>
            <a:endParaRPr lang="en-US" baseline="-25000" dirty="0" smtClean="0">
              <a:sym typeface="Wingdings"/>
            </a:endParaRPr>
          </a:p>
          <a:p>
            <a:pPr marL="114300" indent="0">
              <a:buNone/>
            </a:pPr>
            <a:endParaRPr lang="en-US" baseline="-25000" dirty="0">
              <a:sym typeface="Wingdings"/>
            </a:endParaRPr>
          </a:p>
          <a:p>
            <a:pPr marL="114300" indent="0">
              <a:buNone/>
            </a:pPr>
            <a:endParaRPr lang="en-US" baseline="-25000" dirty="0" smtClean="0">
              <a:sym typeface="Wingdings"/>
            </a:endParaRPr>
          </a:p>
          <a:p>
            <a:pPr marL="114300" indent="0">
              <a:buNone/>
            </a:pPr>
            <a:endParaRPr lang="en-US" baseline="-25000" dirty="0">
              <a:sym typeface="Wingdings"/>
            </a:endParaRPr>
          </a:p>
          <a:p>
            <a:pPr marL="114300" indent="0">
              <a:buNone/>
            </a:pPr>
            <a:endParaRPr lang="en-US" baseline="-25000" dirty="0" smtClean="0">
              <a:sym typeface="Wingdings"/>
            </a:endParaRPr>
          </a:p>
          <a:p>
            <a:pPr marL="114300" indent="0">
              <a:buNone/>
            </a:pPr>
            <a:endParaRPr lang="en-US" baseline="-25000" dirty="0">
              <a:sym typeface="Wingdings"/>
            </a:endParaRPr>
          </a:p>
          <a:p>
            <a:pPr marL="114300" indent="0">
              <a:buNone/>
            </a:pPr>
            <a:endParaRPr lang="en-US" baseline="-25000" dirty="0" smtClean="0">
              <a:sym typeface="Wingdings"/>
            </a:endParaRPr>
          </a:p>
          <a:p>
            <a:pPr marL="114300" indent="0">
              <a:buNone/>
            </a:pPr>
            <a:endParaRPr lang="en-US" baseline="-25000" dirty="0">
              <a:sym typeface="Wingdings"/>
            </a:endParaRPr>
          </a:p>
          <a:p>
            <a:pPr marL="114300" indent="0">
              <a:buNone/>
            </a:pPr>
            <a:r>
              <a:rPr lang="en-US" dirty="0" smtClean="0">
                <a:sym typeface="Wingdings"/>
              </a:rPr>
              <a:t>Is it balanced?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6408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these two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Na  +    Cl</a:t>
            </a:r>
            <a:r>
              <a:rPr lang="en-US" baseline="-25000" dirty="0" smtClean="0"/>
              <a:t>2 </a:t>
            </a:r>
            <a:r>
              <a:rPr lang="en-US" dirty="0" smtClean="0">
                <a:sym typeface="Wingdings"/>
              </a:rPr>
              <a:t>     </a:t>
            </a:r>
            <a:r>
              <a:rPr lang="en-US" dirty="0" err="1" smtClean="0">
                <a:sym typeface="Wingdings"/>
              </a:rPr>
              <a:t>NaCl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368800" cy="4407408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Mg   +    N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    Mg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N</a:t>
            </a:r>
            <a:r>
              <a:rPr lang="en-US" baseline="-25000" dirty="0" smtClean="0">
                <a:sym typeface="Wingdings"/>
              </a:rPr>
              <a:t>2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64728" y="1719071"/>
            <a:ext cx="0" cy="479058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96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590</TotalTime>
  <Words>322</Words>
  <Application>Microsoft Office PowerPoint</Application>
  <PresentationFormat>On-screen Show (4:3)</PresentationFormat>
  <Paragraphs>62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Balancing equations</vt:lpstr>
      <vt:lpstr>Count the atoms </vt:lpstr>
      <vt:lpstr>Chemical Equation Vocab</vt:lpstr>
      <vt:lpstr>Law of conservation of mass</vt:lpstr>
      <vt:lpstr>Slide 5</vt:lpstr>
      <vt:lpstr>So how do you make #’s work if you cannot change them?</vt:lpstr>
      <vt:lpstr>2 h2O  =  H2O  +  H2O</vt:lpstr>
      <vt:lpstr>Rules for balancing equations (be prepared to use your eraser)</vt:lpstr>
      <vt:lpstr>Let’s try these two together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S</dc:creator>
  <cp:lastModifiedBy>allisonl.kickham</cp:lastModifiedBy>
  <cp:revision>36</cp:revision>
  <dcterms:created xsi:type="dcterms:W3CDTF">2012-12-10T03:25:07Z</dcterms:created>
  <dcterms:modified xsi:type="dcterms:W3CDTF">2015-01-06T14:23:43Z</dcterms:modified>
</cp:coreProperties>
</file>