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5" r:id="rId3"/>
    <p:sldId id="257" r:id="rId4"/>
    <p:sldId id="260" r:id="rId5"/>
    <p:sldId id="264" r:id="rId6"/>
    <p:sldId id="261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9236E-DCE9-4D4B-BB6C-F97A0A843BC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BA160-AB0A-4D18-B619-9C15A45A9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discoveryeducation.com/assignment/viewAssignment.cfm?guidAssetId=53ACAA43-126E-4054-A48A-477F2BF9D711&amp;assetGuid=53ACAA43-126E-4054-A48A-477F2BF9D711&amp;blnPopup=1&amp;strEditCopy=Copy&amp;blnPlayer=1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</a:t>
            </a:r>
            <a:r>
              <a:rPr lang="en-US" smtClean="0"/>
              <a:t>://gtm-media-2.discoveryeducation.com/v2.3/techbookpdfs/DE_G6-8_CellTheory_GTK.pdf</a:t>
            </a:r>
          </a:p>
          <a:p>
            <a:endParaRPr lang="en-US" dirty="0" smtClean="0"/>
          </a:p>
          <a:p>
            <a:r>
              <a:rPr lang="en-US" dirty="0" smtClean="0"/>
              <a:t>http://gtm-media.discoveryeducation.com/videos/dsc/data/DE_DiscoveryofCellsandCellTheory_G6-8_FINAL.pdf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BA160-AB0A-4D18-B619-9C15A45A92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hlinkClick r:id="rId3"/>
              </a:rPr>
              <a:t>http://tools.discoveryeducation.com/assignment/viewAssignment.cfm?guidAssetId=53ACAA43-126E-4054-A48A-477F2BF9D711&amp;assetGuid=53ACAA43-126E-4054-A48A-477F2BF9D711&amp;blnPopup=1&amp;strEditCopy=Copy&amp;blnPlayer=1</a:t>
            </a:r>
            <a:endParaRPr lang="en-US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BA160-AB0A-4D18-B619-9C15A45A927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46DD-53B5-4B8D-8057-CC1EF701BFB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C8892D-084F-46E6-A745-E7AD2CAC1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46DD-53B5-4B8D-8057-CC1EF701BFB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892D-084F-46E6-A745-E7AD2CAC1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46DD-53B5-4B8D-8057-CC1EF701BFB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892D-084F-46E6-A745-E7AD2CAC1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3946DD-53B5-4B8D-8057-CC1EF701BFB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8C8892D-084F-46E6-A745-E7AD2CAC1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46DD-53B5-4B8D-8057-CC1EF701BFB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892D-084F-46E6-A745-E7AD2CAC1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46DD-53B5-4B8D-8057-CC1EF701BFB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892D-084F-46E6-A745-E7AD2CAC1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892D-084F-46E6-A745-E7AD2CAC1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46DD-53B5-4B8D-8057-CC1EF701BFB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46DD-53B5-4B8D-8057-CC1EF701BFB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892D-084F-46E6-A745-E7AD2CAC1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46DD-53B5-4B8D-8057-CC1EF701BFB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892D-084F-46E6-A745-E7AD2CAC1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3946DD-53B5-4B8D-8057-CC1EF701BFB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C8892D-084F-46E6-A745-E7AD2CAC1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46DD-53B5-4B8D-8057-CC1EF701BFB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C8892D-084F-46E6-A745-E7AD2CAC1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3946DD-53B5-4B8D-8057-CC1EF701BFB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8C8892D-084F-46E6-A745-E7AD2CAC1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rainpop.com/science/cellularlifeandgenetics/photosynthesi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brainpop.com/science/cellularlifeandgenetics/cellularrespiration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Cell Recap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the cell theory?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are cells?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 has the theory changed?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are the similarities and differences between plant and animal cells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Unicellular  vs. </a:t>
            </a:r>
            <a:r>
              <a:rPr lang="en-US" dirty="0" err="1" smtClean="0">
                <a:solidFill>
                  <a:schemeClr val="bg1"/>
                </a:solidFill>
              </a:rPr>
              <a:t>multicellular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Where do cells come from? Explain the process and </a:t>
            </a:r>
            <a:r>
              <a:rPr lang="en-US" dirty="0" err="1" smtClean="0">
                <a:solidFill>
                  <a:schemeClr val="bg1"/>
                </a:solidFill>
              </a:rPr>
              <a:t>whats</a:t>
            </a:r>
            <a:r>
              <a:rPr lang="en-US" dirty="0" smtClean="0">
                <a:solidFill>
                  <a:schemeClr val="bg1"/>
                </a:solidFill>
              </a:rPr>
              <a:t> going on during each phase in your own words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Handouts and or textbook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Why are cells important? (1:50)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 are new cells formed?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 do cells in single-celled and multi-cellular organisms differ? (9:16)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are the main characteristics of cells? (1:21)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Questions  you should be able to answer by the end of the video…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228599"/>
            <a:ext cx="77724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Photosynthesis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0668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83820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The process in which </a:t>
            </a:r>
            <a:r>
              <a:rPr lang="en-US" dirty="0" smtClean="0">
                <a:solidFill>
                  <a:srgbClr val="FFFF00"/>
                </a:solidFill>
              </a:rPr>
              <a:t>light energy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carbon dioxide</a:t>
            </a:r>
            <a:r>
              <a:rPr lang="en-US" dirty="0" smtClean="0">
                <a:solidFill>
                  <a:schemeClr val="bg1"/>
                </a:solidFill>
              </a:rPr>
              <a:t>, and </a:t>
            </a:r>
            <a:r>
              <a:rPr lang="en-US" dirty="0" smtClean="0">
                <a:solidFill>
                  <a:srgbClr val="7030A0"/>
                </a:solidFill>
              </a:rPr>
              <a:t>water</a:t>
            </a:r>
            <a:r>
              <a:rPr lang="en-US" dirty="0" smtClean="0">
                <a:solidFill>
                  <a:schemeClr val="bg1"/>
                </a:solidFill>
              </a:rPr>
              <a:t> undergo a chemical reaction to produce </a:t>
            </a:r>
            <a:r>
              <a:rPr lang="en-US" dirty="0" smtClean="0">
                <a:solidFill>
                  <a:srgbClr val="FF0000"/>
                </a:solidFill>
              </a:rPr>
              <a:t>glucose </a:t>
            </a:r>
            <a:r>
              <a:rPr lang="en-US" dirty="0" smtClean="0">
                <a:solidFill>
                  <a:schemeClr val="bg1"/>
                </a:solidFill>
              </a:rPr>
              <a:t>and oxygen. </a:t>
            </a:r>
            <a:r>
              <a:rPr lang="en-US" i="1" u="sng" dirty="0" smtClean="0">
                <a:solidFill>
                  <a:schemeClr val="bg1"/>
                </a:solidFill>
              </a:rPr>
              <a:t>Occurs in chloroplast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76400"/>
            <a:ext cx="9144000" cy="518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342900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00"/>
                </a:solidFill>
              </a:rPr>
              <a:t>Energy</a:t>
            </a:r>
            <a:r>
              <a:rPr lang="en-US" dirty="0" smtClean="0">
                <a:solidFill>
                  <a:schemeClr val="bg1"/>
                </a:solidFill>
              </a:rPr>
              <a:t> +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+ </a:t>
            </a:r>
            <a:r>
              <a:rPr lang="en-US" dirty="0" smtClean="0">
                <a:solidFill>
                  <a:srgbClr val="7030A0"/>
                </a:solidFill>
              </a:rPr>
              <a:t>H</a:t>
            </a:r>
            <a:r>
              <a:rPr lang="en-US" baseline="-250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12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+ O</a:t>
            </a:r>
            <a:r>
              <a:rPr lang="en-US" baseline="-25000" dirty="0" smtClean="0">
                <a:solidFill>
                  <a:schemeClr val="bg1"/>
                </a:solidFill>
                <a:sym typeface="Wingdings" pitchFamily="2" charset="2"/>
              </a:rPr>
              <a:t>2</a:t>
            </a:r>
            <a:endParaRPr lang="en-US" baseline="-25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593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Brain Pop – Photosynthesis</a:t>
            </a:r>
            <a:endParaRPr lang="en-US" dirty="0"/>
          </a:p>
        </p:txBody>
      </p:sp>
      <p:pic>
        <p:nvPicPr>
          <p:cNvPr id="1026" name="Picture 2" descr="http://brainpop.speedera.net/www.brainpop.com/topics/photosynthesis/screenshot3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524000"/>
            <a:ext cx="6629400" cy="4982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228599"/>
            <a:ext cx="77724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Cellular Respiration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28832" y="10668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52400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100" dirty="0" smtClean="0">
                <a:solidFill>
                  <a:schemeClr val="bg1"/>
                </a:solidFill>
              </a:rPr>
              <a:t>The process in which</a:t>
            </a:r>
            <a:r>
              <a:rPr lang="en-US" sz="41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100" dirty="0">
                <a:solidFill>
                  <a:srgbClr val="FF0000"/>
                </a:solidFill>
              </a:rPr>
              <a:t>glucose </a:t>
            </a:r>
            <a:r>
              <a:rPr lang="en-US" sz="4100" dirty="0">
                <a:solidFill>
                  <a:schemeClr val="bg1"/>
                </a:solidFill>
              </a:rPr>
              <a:t>and oxygen</a:t>
            </a:r>
            <a:r>
              <a:rPr lang="en-US" sz="4100" dirty="0" smtClean="0">
                <a:solidFill>
                  <a:schemeClr val="bg1"/>
                </a:solidFill>
              </a:rPr>
              <a:t> undergo a chemical reaction to produce</a:t>
            </a:r>
            <a:r>
              <a:rPr lang="en-US" sz="4100" dirty="0" smtClean="0">
                <a:solidFill>
                  <a:srgbClr val="FFFF00"/>
                </a:solidFill>
              </a:rPr>
              <a:t> </a:t>
            </a:r>
            <a:r>
              <a:rPr lang="en-US" sz="4100" dirty="0">
                <a:solidFill>
                  <a:srgbClr val="FFFF00"/>
                </a:solidFill>
              </a:rPr>
              <a:t>energy</a:t>
            </a:r>
            <a:r>
              <a:rPr lang="en-US" sz="4100" dirty="0">
                <a:solidFill>
                  <a:schemeClr val="bg1"/>
                </a:solidFill>
              </a:rPr>
              <a:t>, </a:t>
            </a:r>
            <a:r>
              <a:rPr lang="en-US" sz="4100" dirty="0">
                <a:solidFill>
                  <a:schemeClr val="bg1">
                    <a:lumMod val="75000"/>
                  </a:schemeClr>
                </a:solidFill>
              </a:rPr>
              <a:t>carbon dioxide</a:t>
            </a:r>
            <a:r>
              <a:rPr lang="en-US" sz="4100" dirty="0">
                <a:solidFill>
                  <a:schemeClr val="bg1"/>
                </a:solidFill>
              </a:rPr>
              <a:t>, and </a:t>
            </a:r>
            <a:r>
              <a:rPr lang="en-US" sz="4100" dirty="0" smtClean="0">
                <a:solidFill>
                  <a:srgbClr val="7030A0"/>
                </a:solidFill>
              </a:rPr>
              <a:t>water</a:t>
            </a:r>
            <a:r>
              <a:rPr lang="en-US" sz="41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sz="4100" i="1" u="sng" dirty="0" smtClean="0">
                <a:solidFill>
                  <a:schemeClr val="bg1"/>
                </a:solidFill>
              </a:rPr>
              <a:t>Occurs in mitochondria</a:t>
            </a:r>
            <a:r>
              <a:rPr lang="en-US" sz="41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76400"/>
            <a:ext cx="9144000" cy="518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388620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C</a:t>
            </a:r>
            <a:r>
              <a:rPr lang="en-US" baseline="-25000" dirty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en-US" baseline="-25000" dirty="0">
                <a:solidFill>
                  <a:srgbClr val="FF0000"/>
                </a:solidFill>
                <a:sym typeface="Wingdings" pitchFamily="2" charset="2"/>
              </a:rPr>
              <a:t>12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baseline="-25000" dirty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+ O</a:t>
            </a:r>
            <a:r>
              <a:rPr lang="en-US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FF00"/>
                </a:solidFill>
              </a:rPr>
              <a:t>Energy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+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 + </a:t>
            </a:r>
            <a:r>
              <a:rPr lang="en-US" dirty="0">
                <a:solidFill>
                  <a:srgbClr val="7030A0"/>
                </a:solidFill>
              </a:rPr>
              <a:t>H</a:t>
            </a:r>
            <a:r>
              <a:rPr lang="en-US" baseline="-25000" dirty="0">
                <a:solidFill>
                  <a:srgbClr val="7030A0"/>
                </a:solidFill>
              </a:rPr>
              <a:t>2</a:t>
            </a:r>
            <a:r>
              <a:rPr lang="en-US" dirty="0">
                <a:solidFill>
                  <a:srgbClr val="7030A0"/>
                </a:solidFill>
              </a:rPr>
              <a:t>O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baseline="-25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00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228599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Brain Pop – Cellular Respiration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0668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8580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76400"/>
            <a:ext cx="9144000" cy="518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6146" name="Picture 2" descr="http://brainpop.speedera.net/www.brainpop.com/topics/cellularrespiration/screenshot3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8428" y="1100781"/>
            <a:ext cx="7087143" cy="532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00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makemedicinebetter.org/wp-content/uploads/2012/07/su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9164" y="-7855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 rot="1241860">
            <a:off x="1917695" y="688580"/>
            <a:ext cx="133677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Light energy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 rot="1336916">
            <a:off x="1728484" y="1073797"/>
            <a:ext cx="1446648" cy="2528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79624" y="590087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Plant cell (chloroplast)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128" name="Picture 8" descr="http://www.clker.com/cliparts/3/d/1/9/12894372371811441780chloroplast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98513"/>
            <a:ext cx="28575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rved Left Arrow 8"/>
          <p:cNvSpPr/>
          <p:nvPr/>
        </p:nvSpPr>
        <p:spPr>
          <a:xfrm>
            <a:off x="6858000" y="1759160"/>
            <a:ext cx="1295400" cy="3741548"/>
          </a:xfrm>
          <a:prstGeom prst="curved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130" name="Picture 10" descr="http://upload.wikimedia.org/wikipedia/commons/thumb/3/3f/Animal_mitochondrion_diagram_unlabelled.svg/562px-Animal_mitochondrion_diagram_unlabelled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8286" y="4580118"/>
            <a:ext cx="2554127" cy="163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029166" y="3933786"/>
            <a:ext cx="1838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Animal cell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(mitochondria)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33859" y="2749761"/>
            <a:ext cx="174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Photosynthesis</a:t>
            </a:r>
            <a:endParaRPr lang="en-US" b="1" u="sng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33858" y="6211669"/>
            <a:ext cx="1742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Cellular Respiration</a:t>
            </a:r>
            <a:endParaRPr lang="en-US" b="1" u="sng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9" name="Curved Left Arrow 18"/>
          <p:cNvSpPr/>
          <p:nvPr/>
        </p:nvSpPr>
        <p:spPr>
          <a:xfrm rot="10800000">
            <a:off x="1514567" y="1759161"/>
            <a:ext cx="1295400" cy="3741548"/>
          </a:xfrm>
          <a:prstGeom prst="curved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37523" y="2873111"/>
            <a:ext cx="220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Glucose</a:t>
            </a:r>
          </a:p>
          <a:p>
            <a:pPr algn="ctr"/>
            <a:r>
              <a:rPr lang="en-US" sz="4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+ O</a:t>
            </a:r>
            <a:r>
              <a:rPr lang="en-US" sz="4000" b="1" cap="none" spc="100" baseline="-250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656390" y="2968215"/>
            <a:ext cx="169854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H</a:t>
            </a:r>
            <a:r>
              <a:rPr lang="en-US" sz="4000" b="1" spc="100" baseline="-250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</a:t>
            </a:r>
            <a:r>
              <a:rPr lang="en-US" sz="4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O</a:t>
            </a:r>
          </a:p>
          <a:p>
            <a:pPr algn="ctr"/>
            <a:r>
              <a:rPr lang="en-US" sz="4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+ CO</a:t>
            </a:r>
            <a:r>
              <a:rPr lang="en-US" sz="4000" b="1" cap="none" spc="100" baseline="-250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5" name="Right Arrow 24"/>
          <p:cNvSpPr/>
          <p:nvPr/>
        </p:nvSpPr>
        <p:spPr>
          <a:xfrm rot="8648770">
            <a:off x="2076594" y="6085257"/>
            <a:ext cx="1446648" cy="2528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19483655">
            <a:off x="2255612" y="5747961"/>
            <a:ext cx="82432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Energy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04456" y="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*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9814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Explain how all living things are dependent on cells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Ticket out the door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265</TotalTime>
  <Words>239</Words>
  <Application>Microsoft Office PowerPoint</Application>
  <PresentationFormat>On-screen Show (4:3)</PresentationFormat>
  <Paragraphs>45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Cell Recap</vt:lpstr>
      <vt:lpstr>Handouts and or textbook</vt:lpstr>
      <vt:lpstr>Questions  you should be able to answer by the end of the video… </vt:lpstr>
      <vt:lpstr>Photosynthesis</vt:lpstr>
      <vt:lpstr>Brain Pop – Photosynthesis</vt:lpstr>
      <vt:lpstr>Cellular Respiration</vt:lpstr>
      <vt:lpstr>Brain Pop – Cellular Respiration</vt:lpstr>
      <vt:lpstr>Slide 8</vt:lpstr>
      <vt:lpstr>Ticket out the door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Recap</dc:title>
  <dc:creator>CMS</dc:creator>
  <cp:lastModifiedBy>allisonl.kickham</cp:lastModifiedBy>
  <cp:revision>23</cp:revision>
  <dcterms:created xsi:type="dcterms:W3CDTF">2014-02-20T13:34:17Z</dcterms:created>
  <dcterms:modified xsi:type="dcterms:W3CDTF">2015-02-05T21:03:26Z</dcterms:modified>
</cp:coreProperties>
</file>