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2" r:id="rId3"/>
    <p:sldId id="273" r:id="rId4"/>
    <p:sldId id="274" r:id="rId5"/>
    <p:sldId id="275" r:id="rId6"/>
    <p:sldId id="257" r:id="rId7"/>
    <p:sldId id="259" r:id="rId8"/>
    <p:sldId id="258" r:id="rId9"/>
    <p:sldId id="260" r:id="rId10"/>
    <p:sldId id="261" r:id="rId11"/>
    <p:sldId id="276" r:id="rId12"/>
    <p:sldId id="262" r:id="rId13"/>
    <p:sldId id="267" r:id="rId14"/>
    <p:sldId id="277" r:id="rId15"/>
    <p:sldId id="278" r:id="rId16"/>
    <p:sldId id="279" r:id="rId17"/>
    <p:sldId id="269" r:id="rId18"/>
    <p:sldId id="270" r:id="rId19"/>
    <p:sldId id="268" r:id="rId20"/>
    <p:sldId id="280" r:id="rId21"/>
    <p:sldId id="281" r:id="rId22"/>
    <p:sldId id="265" r:id="rId23"/>
    <p:sldId id="26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66C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814DA-3FA1-4EBA-BEB7-EDBBA08DF130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267DB-547A-49FB-A40F-6F0460AE7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2557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0F928A-FB1F-1048-A59E-2B8DF297318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FE726-CB55-1A43-A181-24F2B51F6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2533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D, </a:t>
            </a:r>
            <a:r>
              <a:rPr lang="en-US" dirty="0" err="1" smtClean="0"/>
              <a:t>I,</a:t>
            </a:r>
            <a:r>
              <a:rPr lang="en-US" err="1" smtClean="0"/>
              <a:t>I</a:t>
            </a:r>
            <a:r>
              <a:rPr lang="en-US" smtClean="0"/>
              <a:t>,</a:t>
            </a:r>
            <a:r>
              <a:rPr lang="en-US" baseline="0" smtClean="0"/>
              <a:t> D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FE726-CB55-1A43-A181-24F2B51F6CD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3087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43D5293-DD82-4148-A9DA-AF8FCC3BAD3C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BC09C7B-D6FF-49C8-AE8C-9D07340A8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D5293-DD82-4148-A9DA-AF8FCC3BAD3C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9C7B-D6FF-49C8-AE8C-9D07340A8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D5293-DD82-4148-A9DA-AF8FCC3BAD3C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9C7B-D6FF-49C8-AE8C-9D07340A8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43D5293-DD82-4148-A9DA-AF8FCC3BAD3C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9C7B-D6FF-49C8-AE8C-9D07340A8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43D5293-DD82-4148-A9DA-AF8FCC3BAD3C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BC09C7B-D6FF-49C8-AE8C-9D07340A82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43D5293-DD82-4148-A9DA-AF8FCC3BAD3C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BC09C7B-D6FF-49C8-AE8C-9D07340A8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43D5293-DD82-4148-A9DA-AF8FCC3BAD3C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BC09C7B-D6FF-49C8-AE8C-9D07340A8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D5293-DD82-4148-A9DA-AF8FCC3BAD3C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9C7B-D6FF-49C8-AE8C-9D07340A8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43D5293-DD82-4148-A9DA-AF8FCC3BAD3C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BC09C7B-D6FF-49C8-AE8C-9D07340A8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43D5293-DD82-4148-A9DA-AF8FCC3BAD3C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BC09C7B-D6FF-49C8-AE8C-9D07340A8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43D5293-DD82-4148-A9DA-AF8FCC3BAD3C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BC09C7B-D6FF-49C8-AE8C-9D07340A8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43D5293-DD82-4148-A9DA-AF8FCC3BAD3C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BC09C7B-D6FF-49C8-AE8C-9D07340A8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"/>
                <a:cs typeface="Arial"/>
              </a:rPr>
              <a:t>Density of pure water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>
                <a:solidFill>
                  <a:srgbClr val="000000"/>
                </a:solidFill>
                <a:latin typeface="Arial"/>
                <a:cs typeface="Arial"/>
              </a:rPr>
              <a:t>Density of pure water = </a:t>
            </a:r>
            <a:r>
              <a:rPr lang="en-US" sz="3600" dirty="0">
                <a:solidFill>
                  <a:srgbClr val="FF0000"/>
                </a:solidFill>
                <a:latin typeface="Arial"/>
                <a:cs typeface="Arial"/>
              </a:rPr>
              <a:t>1.0 </a:t>
            </a:r>
            <a:r>
              <a:rPr lang="en-US" sz="3600" dirty="0" smtClean="0">
                <a:solidFill>
                  <a:srgbClr val="FF0000"/>
                </a:solidFill>
                <a:latin typeface="Arial"/>
                <a:cs typeface="Arial"/>
              </a:rPr>
              <a:t>g/cm</a:t>
            </a:r>
            <a:r>
              <a:rPr lang="en-US" sz="3600" baseline="30000" dirty="0" smtClean="0">
                <a:solidFill>
                  <a:srgbClr val="FF0000"/>
                </a:solidFill>
                <a:latin typeface="Arial"/>
                <a:cs typeface="Arial"/>
              </a:rPr>
              <a:t>3</a:t>
            </a:r>
          </a:p>
          <a:p>
            <a:pPr>
              <a:buNone/>
            </a:pPr>
            <a:endParaRPr lang="en-US" sz="2400" dirty="0">
              <a:latin typeface="Arial"/>
              <a:cs typeface="Arial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If 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an object has a density greater the 1.0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g/cm</a:t>
            </a:r>
            <a:r>
              <a:rPr lang="en-US" sz="2800" baseline="30000" dirty="0" smtClean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 it 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will </a:t>
            </a:r>
            <a:r>
              <a:rPr lang="en-US" sz="2800" b="1" u="sng" dirty="0">
                <a:solidFill>
                  <a:srgbClr val="FF0000"/>
                </a:solidFill>
                <a:latin typeface="Arial"/>
                <a:cs typeface="Arial"/>
              </a:rPr>
              <a:t>sink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 in water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endParaRPr lang="en-US" sz="2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If an object has a density less than 1.0 g/cm</a:t>
            </a:r>
            <a:r>
              <a:rPr lang="en-US" sz="2800" baseline="30000" dirty="0" smtClean="0">
                <a:solidFill>
                  <a:srgbClr val="000000"/>
                </a:solidFill>
                <a:latin typeface="Arial"/>
                <a:cs typeface="Arial"/>
              </a:rPr>
              <a:t>3 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it will </a:t>
            </a:r>
            <a:r>
              <a:rPr lang="en-US" sz="2800" b="1" u="sng" dirty="0" smtClean="0">
                <a:solidFill>
                  <a:srgbClr val="FF0000"/>
                </a:solidFill>
                <a:latin typeface="Arial"/>
                <a:cs typeface="Arial"/>
              </a:rPr>
              <a:t>float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 in water.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249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Quick Question?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9416"/>
            <a:ext cx="7924800" cy="484632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Arial"/>
                <a:cs typeface="Arial"/>
              </a:rPr>
              <a:t>A object weighs 0.99 g/cm</a:t>
            </a:r>
            <a:r>
              <a:rPr lang="en-US" sz="3200" baseline="30000" dirty="0" smtClean="0">
                <a:solidFill>
                  <a:schemeClr val="tx1"/>
                </a:solidFill>
                <a:latin typeface="Arial"/>
                <a:cs typeface="Arial"/>
              </a:rPr>
              <a:t>3</a:t>
            </a:r>
            <a:r>
              <a:rPr lang="en-US" sz="3200" dirty="0" smtClean="0">
                <a:solidFill>
                  <a:schemeClr val="tx1"/>
                </a:solidFill>
                <a:latin typeface="Arial"/>
                <a:cs typeface="Arial"/>
              </a:rPr>
              <a:t> will this object sink or float? How do you know?</a:t>
            </a:r>
          </a:p>
          <a:p>
            <a:endParaRPr lang="en-US" sz="32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sz="3200" dirty="0" smtClean="0">
                <a:solidFill>
                  <a:schemeClr val="tx1"/>
                </a:solidFill>
                <a:latin typeface="Arial"/>
                <a:cs typeface="Arial"/>
              </a:rPr>
              <a:t>In order to calculate the density of an object we need to know the objects ______ and ________</a:t>
            </a:r>
            <a:endParaRPr lang="en-US" sz="32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506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"/>
                <a:cs typeface="Arial"/>
              </a:rPr>
              <a:t>Sample size of density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If 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you break a piece off of an object.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..Will 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it have a different density than the whole piece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?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NOOOOOOO!!!    Density is based on total mass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divided by 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total volume. When one changes,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the 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other also changes, so the density stays the same!!</a:t>
            </a:r>
            <a:r>
              <a:rPr lang="en-US" sz="2800" dirty="0"/>
              <a:t>!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106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Question?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If </a:t>
            </a:r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I increase volume what happens to density? </a:t>
            </a:r>
            <a:endParaRPr lang="en-US" sz="24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lvl="1"/>
            <a:endParaRPr lang="en-US" sz="24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If </a:t>
            </a:r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I decrease volume what happens to density? </a:t>
            </a:r>
            <a:endParaRPr lang="en-US" sz="24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marL="292608" lvl="1" indent="0">
              <a:buNone/>
            </a:pPr>
            <a:endParaRPr lang="en-US" sz="24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If </a:t>
            </a:r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I increase mass what happens to density? </a:t>
            </a:r>
            <a:endParaRPr lang="en-US" sz="24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lvl="1"/>
            <a:endParaRPr lang="en-US" sz="2400" dirty="0">
              <a:solidFill>
                <a:schemeClr val="tx1"/>
              </a:solidFill>
              <a:latin typeface="Arial"/>
              <a:cs typeface="Arial"/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If I decrease mass what happens to density? </a:t>
            </a:r>
          </a:p>
          <a:p>
            <a:pPr lvl="1"/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400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you calculate density?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613" y="1702676"/>
            <a:ext cx="8525435" cy="493251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72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algn="ctr">
              <a:buNone/>
            </a:pPr>
            <a:r>
              <a:rPr lang="en-US" sz="7200" b="1" dirty="0" smtClean="0">
                <a:solidFill>
                  <a:srgbClr val="FF0000"/>
                </a:solidFill>
              </a:rPr>
              <a:t>Density =    mass</a:t>
            </a:r>
          </a:p>
          <a:p>
            <a:pPr algn="ctr">
              <a:buNone/>
            </a:pPr>
            <a:r>
              <a:rPr lang="en-US" sz="7200" b="1" dirty="0" smtClean="0">
                <a:solidFill>
                  <a:srgbClr val="FF0000"/>
                </a:solidFill>
              </a:rPr>
              <a:t>                        			</a:t>
            </a:r>
            <a:endParaRPr lang="en-US" sz="7200" b="1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486400" y="4343400"/>
            <a:ext cx="2989273" cy="15489"/>
          </a:xfrm>
          <a:prstGeom prst="line">
            <a:avLst/>
          </a:prstGeom>
          <a:ln w="133350" cap="flat" cmpd="sng" algn="ctr">
            <a:solidFill>
              <a:schemeClr val="tx1">
                <a:alpha val="9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781616" y="4367048"/>
            <a:ext cx="253979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volume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540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DENSITY TRIANGLE!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1564334" y="1600199"/>
            <a:ext cx="5978545" cy="4936392"/>
          </a:xfrm>
          <a:prstGeom prst="triangle">
            <a:avLst/>
          </a:prstGeom>
          <a:ln>
            <a:solidFill>
              <a:srgbClr val="511818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>
            <a:stCxn id="4" idx="1"/>
            <a:endCxn id="4" idx="5"/>
          </p:cNvCxnSpPr>
          <p:nvPr/>
        </p:nvCxnSpPr>
        <p:spPr>
          <a:xfrm rot="10800000" flipH="1">
            <a:off x="3058969" y="4068395"/>
            <a:ext cx="2989273" cy="1588"/>
          </a:xfrm>
          <a:prstGeom prst="line">
            <a:avLst/>
          </a:prstGeom>
          <a:ln>
            <a:solidFill>
              <a:srgbClr val="51181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3"/>
          </p:cNvCxnSpPr>
          <p:nvPr/>
        </p:nvCxnSpPr>
        <p:spPr>
          <a:xfrm rot="5400000" flipH="1">
            <a:off x="3317653" y="5300637"/>
            <a:ext cx="2468196" cy="3713"/>
          </a:xfrm>
          <a:prstGeom prst="line">
            <a:avLst/>
          </a:prstGeom>
          <a:ln>
            <a:solidFill>
              <a:srgbClr val="51181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71800" y="4495800"/>
            <a:ext cx="99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</a:t>
            </a:r>
            <a:endParaRPr lang="en-US" sz="96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37629" y="4479422"/>
            <a:ext cx="104427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rgbClr val="C74444"/>
                </a:solidFill>
              </a:rPr>
              <a:t>V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51839" y="2500325"/>
            <a:ext cx="13779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rgbClr val="C74444"/>
                </a:solidFill>
              </a:rPr>
              <a:t>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4779" y="3406675"/>
            <a:ext cx="30134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÷</a:t>
            </a:r>
            <a:endParaRPr lang="en-US" sz="8000" dirty="0"/>
          </a:p>
        </p:txBody>
      </p:sp>
      <p:sp>
        <p:nvSpPr>
          <p:cNvPr id="13" name="TextBox 12"/>
          <p:cNvSpPr txBox="1"/>
          <p:nvPr/>
        </p:nvSpPr>
        <p:spPr>
          <a:xfrm>
            <a:off x="4212540" y="5534561"/>
            <a:ext cx="30134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X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xmlns="" val="117219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If the mass of an object is 144 </a:t>
            </a:r>
            <a:r>
              <a:rPr lang="en-US" dirty="0" err="1" smtClean="0">
                <a:solidFill>
                  <a:schemeClr val="tx1"/>
                </a:solidFill>
              </a:rPr>
              <a:t>g</a:t>
            </a:r>
            <a:r>
              <a:rPr lang="en-US" dirty="0" smtClean="0">
                <a:solidFill>
                  <a:schemeClr val="tx1"/>
                </a:solidFill>
              </a:rPr>
              <a:t> and it’s volume is 4 </a:t>
            </a:r>
            <a:r>
              <a:rPr lang="en-US" dirty="0" err="1" smtClean="0">
                <a:solidFill>
                  <a:schemeClr val="tx1"/>
                </a:solidFill>
              </a:rPr>
              <a:t>mL</a:t>
            </a:r>
            <a:r>
              <a:rPr lang="en-US" dirty="0" smtClean="0">
                <a:solidFill>
                  <a:schemeClr val="tx1"/>
                </a:solidFill>
              </a:rPr>
              <a:t>, what is it’s DENSITY?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2075199" y="2521148"/>
            <a:ext cx="4502315" cy="3717492"/>
          </a:xfrm>
          <a:prstGeom prst="triangle">
            <a:avLst/>
          </a:prstGeom>
          <a:ln>
            <a:solidFill>
              <a:srgbClr val="511818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>
            <a:stCxn id="4" idx="1"/>
            <a:endCxn id="4" idx="5"/>
          </p:cNvCxnSpPr>
          <p:nvPr/>
        </p:nvCxnSpPr>
        <p:spPr>
          <a:xfrm rot="10800000" flipH="1">
            <a:off x="3200777" y="4379894"/>
            <a:ext cx="2251157" cy="1588"/>
          </a:xfrm>
          <a:prstGeom prst="line">
            <a:avLst/>
          </a:prstGeom>
          <a:ln>
            <a:solidFill>
              <a:srgbClr val="51181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" idx="3"/>
          </p:cNvCxnSpPr>
          <p:nvPr/>
        </p:nvCxnSpPr>
        <p:spPr>
          <a:xfrm rot="5400000" flipH="1">
            <a:off x="3397778" y="5310062"/>
            <a:ext cx="1857157" cy="1588"/>
          </a:xfrm>
          <a:prstGeom prst="line">
            <a:avLst/>
          </a:prstGeom>
          <a:ln>
            <a:solidFill>
              <a:srgbClr val="51181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200776" y="4382277"/>
            <a:ext cx="118554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rgbClr val="DA8282"/>
                </a:solidFill>
              </a:rPr>
              <a:t>D</a:t>
            </a:r>
            <a:endParaRPr lang="en-US" sz="9600" dirty="0">
              <a:solidFill>
                <a:srgbClr val="DA828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38197" y="4382277"/>
            <a:ext cx="104427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rgbClr val="DA8282"/>
                </a:solidFill>
              </a:rPr>
              <a:t>V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28970" y="2812617"/>
            <a:ext cx="127846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M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612648" y="2812617"/>
            <a:ext cx="3116322" cy="1569660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77462" y="3362575"/>
            <a:ext cx="1403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144 g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 rot="10800000">
            <a:off x="5896724" y="4162096"/>
            <a:ext cx="2869324" cy="2076543"/>
          </a:xfrm>
          <a:prstGeom prst="rightArrow">
            <a:avLst/>
          </a:prstGeom>
          <a:solidFill>
            <a:srgbClr val="40404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173311" y="4840014"/>
            <a:ext cx="1592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4 </a:t>
            </a:r>
            <a:r>
              <a:rPr lang="en-US" sz="3200" b="1" dirty="0" err="1" smtClean="0">
                <a:solidFill>
                  <a:srgbClr val="FFFF00"/>
                </a:solidFill>
              </a:rPr>
              <a:t>mL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51934" y="3516575"/>
            <a:ext cx="30134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÷</a:t>
            </a:r>
            <a:endParaRPr lang="en-US" sz="8000" dirty="0"/>
          </a:p>
        </p:txBody>
      </p:sp>
      <p:sp>
        <p:nvSpPr>
          <p:cNvPr id="15" name="TextBox 14"/>
          <p:cNvSpPr txBox="1"/>
          <p:nvPr/>
        </p:nvSpPr>
        <p:spPr>
          <a:xfrm>
            <a:off x="6471745" y="2521148"/>
            <a:ext cx="1403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144 g</a:t>
            </a:r>
            <a:endParaRPr lang="en-US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376942" y="3105923"/>
            <a:ext cx="1592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4 </a:t>
            </a:r>
            <a:r>
              <a:rPr lang="en-US" sz="3200" b="1" dirty="0" err="1" smtClean="0"/>
              <a:t>mL</a:t>
            </a:r>
            <a:endParaRPr lang="en-US" sz="3200" b="1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6136833" y="3105923"/>
            <a:ext cx="2072955" cy="0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029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 animBg="1"/>
      <p:bldP spid="13" grpId="0"/>
      <p:bldP spid="14" grpId="0"/>
      <p:bldP spid="15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Equation Trick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A piece of wood has a mass of 18 grams and a volume of 30 cm3. What is the density of the wood? 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Will it float?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695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A small rock has a density of 1.4 g/cm3 and a mass of 70 grams. What is its volume? Will it Float? What part of the equation tells if it will or won’t?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51202016"/>
              </p:ext>
            </p:extLst>
          </p:nvPr>
        </p:nvGraphicFramePr>
        <p:xfrm>
          <a:off x="457200" y="457200"/>
          <a:ext cx="8305800" cy="5029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61160"/>
                <a:gridCol w="1661160"/>
                <a:gridCol w="1661160"/>
                <a:gridCol w="1661160"/>
                <a:gridCol w="166116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Equation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Volume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Sink/Float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 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r>
                        <a:rPr lang="en-US" baseline="0" dirty="0" smtClean="0"/>
                        <a:t> cm</a:t>
                      </a:r>
                      <a:r>
                        <a:rPr lang="en-US" baseline="30000" dirty="0" smtClean="0"/>
                        <a:t>3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 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0.2</a:t>
                      </a:r>
                      <a:r>
                        <a:rPr lang="en-US" baseline="0" dirty="0" smtClean="0"/>
                        <a:t> g/cm</a:t>
                      </a:r>
                      <a:r>
                        <a:rPr lang="en-US" baseline="30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 </a:t>
                      </a:r>
                      <a:r>
                        <a:rPr lang="en-US" baseline="0" dirty="0" smtClean="0"/>
                        <a:t>cm</a:t>
                      </a:r>
                      <a:r>
                        <a:rPr lang="en-US" baseline="30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 g/</a:t>
                      </a:r>
                      <a:r>
                        <a:rPr lang="en-US" baseline="0" dirty="0" smtClean="0"/>
                        <a:t>cm</a:t>
                      </a:r>
                      <a:r>
                        <a:rPr lang="en-US" baseline="30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 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0.3 g/</a:t>
                      </a:r>
                      <a:r>
                        <a:rPr lang="en-US" baseline="0" dirty="0" smtClean="0"/>
                        <a:t>cm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 </a:t>
                      </a:r>
                      <a:r>
                        <a:rPr lang="en-US" baseline="0" dirty="0" smtClean="0"/>
                        <a:t>cm</a:t>
                      </a:r>
                      <a:r>
                        <a:rPr lang="en-US" baseline="30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1.8 </a:t>
                      </a:r>
                      <a:r>
                        <a:rPr lang="en-US" baseline="0" dirty="0" smtClean="0"/>
                        <a:t>cm</a:t>
                      </a:r>
                      <a:r>
                        <a:rPr lang="en-US" baseline="30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13 </a:t>
                      </a:r>
                      <a:r>
                        <a:rPr lang="en-US" baseline="0" dirty="0" smtClean="0"/>
                        <a:t>cm</a:t>
                      </a:r>
                      <a:r>
                        <a:rPr lang="en-US" baseline="30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9 g/</a:t>
                      </a:r>
                      <a:r>
                        <a:rPr lang="en-US" baseline="0" dirty="0" smtClean="0"/>
                        <a:t>cm</a:t>
                      </a:r>
                      <a:r>
                        <a:rPr lang="en-US" baseline="30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14.7 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15 </a:t>
                      </a:r>
                      <a:r>
                        <a:rPr lang="en-US" baseline="0" dirty="0" smtClean="0"/>
                        <a:t>cm</a:t>
                      </a:r>
                      <a:r>
                        <a:rPr lang="en-US" baseline="30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 </a:t>
                      </a:r>
                      <a:r>
                        <a:rPr lang="en-US" baseline="0" dirty="0" smtClean="0"/>
                        <a:t>cm</a:t>
                      </a:r>
                      <a:r>
                        <a:rPr lang="en-US" baseline="30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1.1 g/</a:t>
                      </a:r>
                      <a:r>
                        <a:rPr lang="en-US" baseline="0" dirty="0" smtClean="0"/>
                        <a:t>cm</a:t>
                      </a:r>
                      <a:r>
                        <a:rPr lang="en-US" baseline="30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 g/</a:t>
                      </a:r>
                      <a:r>
                        <a:rPr lang="en-US" baseline="0" dirty="0" smtClean="0"/>
                        <a:t>cm</a:t>
                      </a:r>
                      <a:r>
                        <a:rPr lang="en-US" baseline="30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1022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12192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Density is the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relationship between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an object</a:t>
            </a:r>
            <a:r>
              <a:rPr lang="ja-JP" altLang="en-US" dirty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s volume and its mass.</a:t>
            </a:r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152400" y="1981200"/>
            <a:ext cx="39624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US" sz="4000" u="sng" dirty="0" smtClean="0">
                <a:latin typeface="Arial"/>
                <a:cs typeface="Arial"/>
              </a:rPr>
              <a:t>Volume</a:t>
            </a:r>
            <a:r>
              <a:rPr lang="en-US" sz="4000" dirty="0" smtClean="0">
                <a:solidFill>
                  <a:srgbClr val="FF0000"/>
                </a:solidFill>
                <a:latin typeface="Arial"/>
                <a:cs typeface="Arial"/>
              </a:rPr>
              <a:t> is 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lang="en-US" sz="4000" dirty="0">
                <a:solidFill>
                  <a:srgbClr val="FF0000"/>
                </a:solidFill>
                <a:latin typeface="Arial"/>
                <a:cs typeface="Arial"/>
              </a:rPr>
              <a:t>amount of space an object takes up.</a:t>
            </a:r>
          </a:p>
        </p:txBody>
      </p:sp>
      <p:sp>
        <p:nvSpPr>
          <p:cNvPr id="5" name="Cube 4"/>
          <p:cNvSpPr/>
          <p:nvPr/>
        </p:nvSpPr>
        <p:spPr>
          <a:xfrm>
            <a:off x="4724400" y="1524000"/>
            <a:ext cx="3886200" cy="3048000"/>
          </a:xfrm>
          <a:prstGeom prst="cube">
            <a:avLst/>
          </a:prstGeom>
          <a:noFill/>
          <a:ln>
            <a:solidFill>
              <a:srgbClr val="5118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7" name="TextBox 7"/>
          <p:cNvSpPr txBox="1">
            <a:spLocks noChangeArrowheads="1"/>
          </p:cNvSpPr>
          <p:nvPr/>
        </p:nvSpPr>
        <p:spPr bwMode="auto">
          <a:xfrm>
            <a:off x="533400" y="5105400"/>
            <a:ext cx="7924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latin typeface="Aharoni" charset="0"/>
                <a:cs typeface="Aharoni" charset="0"/>
              </a:rPr>
              <a:t>Volume is measured in </a:t>
            </a:r>
            <a:endParaRPr lang="en-US" sz="2800" dirty="0" smtClean="0">
              <a:latin typeface="Aharoni" charset="0"/>
              <a:cs typeface="Aharoni" charset="0"/>
            </a:endParaRPr>
          </a:p>
          <a:p>
            <a:pPr algn="ctr"/>
            <a:r>
              <a:rPr lang="en-US" sz="2800" dirty="0" smtClean="0">
                <a:latin typeface="Aharoni" charset="0"/>
                <a:cs typeface="Aharoni" charset="0"/>
              </a:rPr>
              <a:t>cubic centimeters (cm</a:t>
            </a:r>
            <a:r>
              <a:rPr lang="en-US" sz="2800" baseline="30000" dirty="0" smtClean="0">
                <a:latin typeface="Aharoni" charset="0"/>
                <a:cs typeface="Aharoni" charset="0"/>
              </a:rPr>
              <a:t>3</a:t>
            </a:r>
            <a:r>
              <a:rPr lang="en-US" sz="2800" dirty="0" smtClean="0">
                <a:latin typeface="Aharoni" charset="0"/>
                <a:cs typeface="Aharoni" charset="0"/>
              </a:rPr>
              <a:t>) or milliliters (mL)</a:t>
            </a:r>
            <a:endParaRPr lang="en-US" sz="2800" dirty="0">
              <a:latin typeface="Aharoni" charset="0"/>
              <a:cs typeface="Aharon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354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141" y="314979"/>
            <a:ext cx="8113059" cy="1143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Volume and displacement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How do we find the volume of the figure on the left? </a:t>
            </a:r>
          </a:p>
          <a:p>
            <a:r>
              <a:rPr lang="en-US" dirty="0" smtClean="0">
                <a:latin typeface="Arial"/>
                <a:cs typeface="Arial"/>
              </a:rPr>
              <a:t>What about the one on the right?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3243" y="3294993"/>
            <a:ext cx="3311573" cy="33115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80649" y="3189327"/>
            <a:ext cx="3417239" cy="3417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8028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5929909" y="1828799"/>
          <a:ext cx="1698523" cy="4396177"/>
        </p:xfrm>
        <a:graphic>
          <a:graphicData uri="http://schemas.openxmlformats.org/presentationml/2006/ole">
            <p:oleObj spid="_x0000_s6148" name="Document" r:id="rId3" imgW="863600" imgH="2239433" progId="Word.Document.8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Measuring volume…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6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63244" y="2489575"/>
            <a:ext cx="2473640" cy="2473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48809" y="3440761"/>
            <a:ext cx="3417239" cy="341723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2648" y="1828800"/>
            <a:ext cx="366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Length X Width X Height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6499" y="1967299"/>
            <a:ext cx="527456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 smtClean="0">
                <a:solidFill>
                  <a:srgbClr val="FF0000"/>
                </a:solidFill>
              </a:rPr>
              <a:t>Start with a known volume place the irregular shape in and record the difference.</a:t>
            </a:r>
            <a:endParaRPr lang="en-US" sz="4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592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Volume displacement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6526" y="1905000"/>
            <a:ext cx="79178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sz="2800" b="1" dirty="0">
                <a:latin typeface="Arial"/>
                <a:cs typeface="Arial"/>
              </a:rPr>
              <a:t>A solid  displaces a matching volume of water when the solid is placed in water.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236" t="36047" r="10120"/>
          <a:stretch/>
        </p:blipFill>
        <p:spPr bwMode="auto">
          <a:xfrm>
            <a:off x="1905000" y="3276600"/>
            <a:ext cx="5264727" cy="2802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8628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Let’s Practice…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Arial"/>
                <a:cs typeface="Arial"/>
              </a:rPr>
              <a:t>What is the density (g/cm</a:t>
            </a:r>
            <a:r>
              <a:rPr lang="en-US" b="1" baseline="30000" dirty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en-US" b="1" dirty="0">
                <a:solidFill>
                  <a:srgbClr val="000000"/>
                </a:solidFill>
                <a:latin typeface="Arial"/>
                <a:cs typeface="Arial"/>
              </a:rPr>
              <a:t>) of 48 g of a metal if the metal raises the level of water in a graduated cylinder from 25 mL to 33 mL? </a:t>
            </a:r>
          </a:p>
          <a:p>
            <a:pPr>
              <a:buFontTx/>
              <a:buNone/>
            </a:pPr>
            <a:r>
              <a:rPr lang="en-US" sz="2800" b="1" dirty="0">
                <a:solidFill>
                  <a:schemeClr val="accent1"/>
                </a:solidFill>
              </a:rPr>
              <a:t>	</a:t>
            </a:r>
            <a:r>
              <a:rPr lang="en-US" sz="2400" b="1" dirty="0">
                <a:solidFill>
                  <a:srgbClr val="FF0000"/>
                </a:solidFill>
              </a:rPr>
              <a:t>1)  0.2 g/ </a:t>
            </a:r>
            <a:r>
              <a:rPr lang="en-US" sz="2400" b="1" dirty="0" smtClean="0">
                <a:solidFill>
                  <a:srgbClr val="FF0000"/>
                </a:solidFill>
              </a:rPr>
              <a:t>cm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3</a:t>
            </a:r>
            <a:r>
              <a:rPr lang="en-US" sz="2400" b="1" dirty="0" smtClean="0">
                <a:solidFill>
                  <a:srgbClr val="FF0000"/>
                </a:solidFill>
              </a:rPr>
              <a:t>     2</a:t>
            </a:r>
            <a:r>
              <a:rPr lang="en-US" sz="2400" b="1" dirty="0">
                <a:solidFill>
                  <a:srgbClr val="FF0000"/>
                </a:solidFill>
              </a:rPr>
              <a:t>)   6 g/m</a:t>
            </a:r>
            <a:r>
              <a:rPr lang="en-US" sz="2400" b="1" baseline="30000" dirty="0">
                <a:solidFill>
                  <a:srgbClr val="FF0000"/>
                </a:solidFill>
              </a:rPr>
              <a:t>3	    </a:t>
            </a:r>
            <a:r>
              <a:rPr lang="en-US" sz="2400" b="1" dirty="0">
                <a:solidFill>
                  <a:srgbClr val="FF0000"/>
                </a:solidFill>
              </a:rPr>
              <a:t>3)   252 g/cm</a:t>
            </a:r>
            <a:r>
              <a:rPr lang="en-US" sz="2400" b="1" baseline="30000" dirty="0">
                <a:solidFill>
                  <a:srgbClr val="FF0000"/>
                </a:solidFill>
              </a:rPr>
              <a:t>3</a:t>
            </a:r>
            <a:endParaRPr lang="en-US" sz="24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236" t="36047" r="10120"/>
          <a:stretch/>
        </p:blipFill>
        <p:spPr bwMode="auto">
          <a:xfrm>
            <a:off x="1828800" y="3886200"/>
            <a:ext cx="5264727" cy="2802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6419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121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u="sng" dirty="0">
                <a:solidFill>
                  <a:schemeClr val="tx1"/>
                </a:solidFill>
                <a:latin typeface="Arial"/>
                <a:cs typeface="Arial"/>
              </a:rPr>
              <a:t>Mass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Arial"/>
                <a:cs typeface="Arial"/>
              </a:rPr>
              <a:t>is </a:t>
            </a:r>
            <a:r>
              <a:rPr lang="en-US" sz="2800" dirty="0" smtClean="0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lang="en-US" sz="2800" dirty="0">
                <a:solidFill>
                  <a:srgbClr val="FF0000"/>
                </a:solidFill>
                <a:latin typeface="Arial"/>
                <a:cs typeface="Arial"/>
              </a:rPr>
              <a:t>measurement of how much </a:t>
            </a:r>
            <a:r>
              <a:rPr lang="ja-JP" altLang="en-US" sz="2800" dirty="0">
                <a:solidFill>
                  <a:srgbClr val="FF0000"/>
                </a:solidFill>
                <a:latin typeface="Arial"/>
                <a:cs typeface="Arial"/>
              </a:rPr>
              <a:t>“</a:t>
            </a:r>
            <a:r>
              <a:rPr lang="en-US" sz="2800" dirty="0">
                <a:solidFill>
                  <a:srgbClr val="FF0000"/>
                </a:solidFill>
                <a:latin typeface="Arial"/>
                <a:cs typeface="Arial"/>
              </a:rPr>
              <a:t>stuff</a:t>
            </a:r>
            <a:r>
              <a:rPr lang="ja-JP" altLang="en-US" sz="2800" dirty="0">
                <a:solidFill>
                  <a:srgbClr val="FF0000"/>
                </a:solidFill>
                <a:latin typeface="Arial"/>
                <a:cs typeface="Arial"/>
              </a:rPr>
              <a:t>”</a:t>
            </a:r>
            <a:r>
              <a:rPr lang="en-US" sz="2800" dirty="0">
                <a:solidFill>
                  <a:srgbClr val="FF0000"/>
                </a:solidFill>
                <a:latin typeface="Arial"/>
                <a:cs typeface="Arial"/>
              </a:rPr>
              <a:t> is in an object, sort of like weight</a:t>
            </a:r>
          </a:p>
        </p:txBody>
      </p:sp>
      <p:sp>
        <p:nvSpPr>
          <p:cNvPr id="4" name="Oval 3"/>
          <p:cNvSpPr/>
          <p:nvPr/>
        </p:nvSpPr>
        <p:spPr>
          <a:xfrm>
            <a:off x="1219200" y="2590800"/>
            <a:ext cx="1676400" cy="1600200"/>
          </a:xfrm>
          <a:prstGeom prst="ellipse">
            <a:avLst/>
          </a:prstGeom>
          <a:solidFill>
            <a:srgbClr val="DA8282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219200" y="3352800"/>
            <a:ext cx="5486400" cy="1066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Isosceles Triangle 7"/>
          <p:cNvSpPr/>
          <p:nvPr/>
        </p:nvSpPr>
        <p:spPr>
          <a:xfrm>
            <a:off x="3352800" y="3962400"/>
            <a:ext cx="1219200" cy="12192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1143000" y="4038600"/>
            <a:ext cx="7620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6629400" y="2895600"/>
            <a:ext cx="7620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4" name="TextBox 11"/>
          <p:cNvSpPr txBox="1">
            <a:spLocks noChangeArrowheads="1"/>
          </p:cNvSpPr>
          <p:nvPr/>
        </p:nvSpPr>
        <p:spPr bwMode="auto">
          <a:xfrm>
            <a:off x="1981200" y="5562600"/>
            <a:ext cx="518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latin typeface="Aharoni" charset="0"/>
                <a:cs typeface="Aharoni" charset="0"/>
              </a:rPr>
              <a:t>Mass is measured in grams</a:t>
            </a:r>
          </a:p>
        </p:txBody>
      </p:sp>
    </p:spTree>
    <p:extLst>
      <p:ext uri="{BB962C8B-B14F-4D97-AF65-F5344CB8AC3E}">
        <p14:creationId xmlns:p14="http://schemas.microsoft.com/office/powerpoint/2010/main" xmlns="" val="22747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Take a look at the two boxes below. Each box has the same volume. </a:t>
            </a:r>
            <a:r>
              <a:rPr lang="en-US" sz="1200" b="1" i="1"/>
              <a:t>If each ball has the same mass, which box would weigh more? Why?</a:t>
            </a:r>
            <a:r>
              <a:rPr lang="en-US" sz="1200"/>
              <a:t> </a:t>
            </a:r>
            <a:endParaRPr lang="en-US" sz="800"/>
          </a:p>
          <a:p>
            <a:pPr eaLnBrk="0" hangingPunct="0"/>
            <a:r>
              <a:rPr lang="en-US" sz="1200"/>
              <a:t>  </a:t>
            </a:r>
            <a:r>
              <a:rPr lang="en-US" sz="7900"/>
              <a:t> </a:t>
            </a:r>
            <a:endParaRPr lang="en-US" sz="800"/>
          </a:p>
          <a:p>
            <a:pPr eaLnBrk="0" hangingPunct="0"/>
            <a:endParaRPr lang="en-US" sz="120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Take a look at the two boxes below. Each box has the same volume. </a:t>
            </a:r>
            <a:r>
              <a:rPr lang="en-US" sz="1200" b="1" i="1"/>
              <a:t>If each ball has the same mass, which box would weigh more? Why?</a:t>
            </a:r>
            <a:r>
              <a:rPr lang="en-US" sz="1200"/>
              <a:t> </a:t>
            </a:r>
            <a:endParaRPr lang="en-US" sz="800"/>
          </a:p>
          <a:p>
            <a:pPr eaLnBrk="0" hangingPunct="0"/>
            <a:r>
              <a:rPr lang="en-US" sz="1200"/>
              <a:t>  </a:t>
            </a:r>
            <a:r>
              <a:rPr lang="en-US" sz="7900"/>
              <a:t> </a:t>
            </a:r>
            <a:endParaRPr lang="en-US" sz="800"/>
          </a:p>
          <a:p>
            <a:pPr eaLnBrk="0" hangingPunct="0"/>
            <a:endParaRPr lang="en-US" sz="1200"/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Take a look at the two boxes below. Each box has the same volume. </a:t>
            </a:r>
            <a:r>
              <a:rPr lang="en-US" sz="1200" b="1" i="1"/>
              <a:t>If each ball has the same mass, which box would weigh more? Why?</a:t>
            </a:r>
            <a:r>
              <a:rPr lang="en-US" sz="1200"/>
              <a:t> </a:t>
            </a:r>
            <a:endParaRPr lang="en-US" sz="800"/>
          </a:p>
          <a:p>
            <a:pPr eaLnBrk="0" hangingPunct="0"/>
            <a:r>
              <a:rPr lang="en-US" sz="1200"/>
              <a:t>  </a:t>
            </a:r>
            <a:r>
              <a:rPr lang="en-US" sz="7900"/>
              <a:t> </a:t>
            </a:r>
            <a:endParaRPr lang="en-US" sz="800"/>
          </a:p>
          <a:p>
            <a:pPr eaLnBrk="0" hangingPunct="0"/>
            <a:endParaRPr lang="en-US" sz="1200"/>
          </a:p>
        </p:txBody>
      </p:sp>
      <p:sp>
        <p:nvSpPr>
          <p:cNvPr id="5" name="Cube 4"/>
          <p:cNvSpPr/>
          <p:nvPr/>
        </p:nvSpPr>
        <p:spPr>
          <a:xfrm>
            <a:off x="4800600" y="2971800"/>
            <a:ext cx="3810000" cy="3200400"/>
          </a:xfrm>
          <a:prstGeom prst="cube">
            <a:avLst/>
          </a:prstGeom>
          <a:noFill/>
          <a:ln>
            <a:solidFill>
              <a:srgbClr val="5118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126" name="Group 27"/>
          <p:cNvGrpSpPr>
            <a:grpSpLocks/>
          </p:cNvGrpSpPr>
          <p:nvPr/>
        </p:nvGrpSpPr>
        <p:grpSpPr bwMode="auto">
          <a:xfrm>
            <a:off x="762000" y="3048000"/>
            <a:ext cx="6553200" cy="3200400"/>
            <a:chOff x="762000" y="3048000"/>
            <a:chExt cx="6553200" cy="3200400"/>
          </a:xfrm>
        </p:grpSpPr>
        <p:sp>
          <p:nvSpPr>
            <p:cNvPr id="25" name="Oval 24"/>
            <p:cNvSpPr/>
            <p:nvPr/>
          </p:nvSpPr>
          <p:spPr>
            <a:xfrm>
              <a:off x="1981200" y="3505200"/>
              <a:ext cx="1038225" cy="990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51181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048000" y="4953000"/>
              <a:ext cx="1038225" cy="990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51181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352800" y="4114800"/>
              <a:ext cx="1038225" cy="990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51181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819400" y="3352800"/>
              <a:ext cx="1038225" cy="990600"/>
            </a:xfrm>
            <a:prstGeom prst="ellipse">
              <a:avLst/>
            </a:prstGeom>
            <a:solidFill>
              <a:srgbClr val="DA8282"/>
            </a:solidFill>
            <a:ln>
              <a:solidFill>
                <a:srgbClr val="51181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524000" y="3352800"/>
              <a:ext cx="1038225" cy="990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51181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" name="Cube 3"/>
            <p:cNvSpPr/>
            <p:nvPr/>
          </p:nvSpPr>
          <p:spPr>
            <a:xfrm>
              <a:off x="762000" y="3048000"/>
              <a:ext cx="3810000" cy="3200400"/>
            </a:xfrm>
            <a:prstGeom prst="cube">
              <a:avLst/>
            </a:prstGeom>
            <a:noFill/>
            <a:ln>
              <a:solidFill>
                <a:srgbClr val="51181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990600" y="4038600"/>
              <a:ext cx="1038225" cy="990600"/>
            </a:xfrm>
            <a:prstGeom prst="ellipse">
              <a:avLst/>
            </a:prstGeom>
            <a:solidFill>
              <a:srgbClr val="DA8282"/>
            </a:solidFill>
            <a:ln>
              <a:solidFill>
                <a:srgbClr val="51181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676400" y="4191000"/>
              <a:ext cx="1038225" cy="990600"/>
            </a:xfrm>
            <a:prstGeom prst="ellipse">
              <a:avLst/>
            </a:prstGeom>
            <a:solidFill>
              <a:srgbClr val="DA8282"/>
            </a:solidFill>
            <a:ln>
              <a:solidFill>
                <a:srgbClr val="51181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066800" y="4876800"/>
              <a:ext cx="1038225" cy="990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51181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905000" y="5105400"/>
              <a:ext cx="1038225" cy="990600"/>
            </a:xfrm>
            <a:prstGeom prst="ellipse">
              <a:avLst/>
            </a:prstGeom>
            <a:solidFill>
              <a:srgbClr val="DA8282"/>
            </a:solidFill>
            <a:ln>
              <a:solidFill>
                <a:srgbClr val="51181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029200" y="4038600"/>
              <a:ext cx="1038225" cy="990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51181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6276975" y="4038600"/>
              <a:ext cx="1038225" cy="990600"/>
            </a:xfrm>
            <a:prstGeom prst="ellipse">
              <a:avLst/>
            </a:prstGeom>
            <a:solidFill>
              <a:srgbClr val="DA8282"/>
            </a:solidFill>
            <a:ln>
              <a:solidFill>
                <a:srgbClr val="51181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4953000" y="5105400"/>
              <a:ext cx="1038225" cy="990600"/>
            </a:xfrm>
            <a:prstGeom prst="ellipse">
              <a:avLst/>
            </a:prstGeom>
            <a:solidFill>
              <a:srgbClr val="DA8282"/>
            </a:solidFill>
            <a:ln>
              <a:solidFill>
                <a:srgbClr val="51181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6248400" y="5105400"/>
              <a:ext cx="1038225" cy="990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51181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667000" y="3886200"/>
              <a:ext cx="1038225" cy="990600"/>
            </a:xfrm>
            <a:prstGeom prst="ellipse">
              <a:avLst/>
            </a:prstGeom>
            <a:solidFill>
              <a:srgbClr val="DA8282"/>
            </a:solidFill>
            <a:ln>
              <a:solidFill>
                <a:srgbClr val="51181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438400" y="4724400"/>
              <a:ext cx="1038225" cy="990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51181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5127" name="TextBox 26"/>
          <p:cNvSpPr txBox="1">
            <a:spLocks noChangeArrowheads="1"/>
          </p:cNvSpPr>
          <p:nvPr/>
        </p:nvSpPr>
        <p:spPr bwMode="auto">
          <a:xfrm>
            <a:off x="685800" y="533400"/>
            <a:ext cx="71628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latin typeface="Arial"/>
                <a:cs typeface="Arial"/>
              </a:rPr>
              <a:t>Take a look at the two boxes below. Each box has the same volume. </a:t>
            </a:r>
            <a:r>
              <a:rPr lang="en-US" sz="2800" b="1" i="1" dirty="0">
                <a:latin typeface="Arial"/>
                <a:cs typeface="Arial"/>
              </a:rPr>
              <a:t>If each ball has the same mass, which box would weigh more? Why?</a:t>
            </a: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667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>
                <a:latin typeface="Arial"/>
                <a:ea typeface="+mj-ea"/>
                <a:cs typeface="Arial"/>
              </a:rPr>
              <a:t>This box weighs more because it has more mass per volume</a:t>
            </a:r>
          </a:p>
        </p:txBody>
      </p:sp>
      <p:sp>
        <p:nvSpPr>
          <p:cNvPr id="12" name="Oval 11"/>
          <p:cNvSpPr/>
          <p:nvPr/>
        </p:nvSpPr>
        <p:spPr>
          <a:xfrm>
            <a:off x="1981200" y="2819400"/>
            <a:ext cx="1038225" cy="990600"/>
          </a:xfrm>
          <a:prstGeom prst="ellipse">
            <a:avLst/>
          </a:prstGeom>
          <a:solidFill>
            <a:srgbClr val="FF0000"/>
          </a:solidFill>
          <a:ln>
            <a:solidFill>
              <a:srgbClr val="5118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200400" y="3886200"/>
            <a:ext cx="1038225" cy="990600"/>
          </a:xfrm>
          <a:prstGeom prst="ellipse">
            <a:avLst/>
          </a:prstGeom>
          <a:solidFill>
            <a:srgbClr val="FF0000"/>
          </a:solidFill>
          <a:ln>
            <a:solidFill>
              <a:srgbClr val="5118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743200" y="2743200"/>
            <a:ext cx="1038225" cy="990600"/>
          </a:xfrm>
          <a:prstGeom prst="ellipse">
            <a:avLst/>
          </a:prstGeom>
          <a:solidFill>
            <a:srgbClr val="DA8282"/>
          </a:solidFill>
          <a:ln>
            <a:solidFill>
              <a:srgbClr val="5118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143000" y="2895600"/>
            <a:ext cx="1038225" cy="990600"/>
          </a:xfrm>
          <a:prstGeom prst="ellipse">
            <a:avLst/>
          </a:prstGeom>
          <a:solidFill>
            <a:srgbClr val="FF0000"/>
          </a:solidFill>
          <a:ln>
            <a:solidFill>
              <a:srgbClr val="5118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Cube 15"/>
          <p:cNvSpPr/>
          <p:nvPr/>
        </p:nvSpPr>
        <p:spPr>
          <a:xfrm>
            <a:off x="762000" y="2362200"/>
            <a:ext cx="3810000" cy="3200400"/>
          </a:xfrm>
          <a:prstGeom prst="cube">
            <a:avLst/>
          </a:prstGeom>
          <a:noFill/>
          <a:ln>
            <a:solidFill>
              <a:srgbClr val="5118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990600" y="3352800"/>
            <a:ext cx="1038225" cy="9906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5118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752600" y="3657600"/>
            <a:ext cx="1038225" cy="990600"/>
          </a:xfrm>
          <a:prstGeom prst="ellipse">
            <a:avLst/>
          </a:prstGeom>
          <a:solidFill>
            <a:srgbClr val="DA8282"/>
          </a:solidFill>
          <a:ln>
            <a:solidFill>
              <a:srgbClr val="5118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990600" y="4267200"/>
            <a:ext cx="1038225" cy="990600"/>
          </a:xfrm>
          <a:prstGeom prst="ellipse">
            <a:avLst/>
          </a:prstGeom>
          <a:solidFill>
            <a:srgbClr val="FF0000"/>
          </a:solidFill>
          <a:ln>
            <a:solidFill>
              <a:srgbClr val="5118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676400" y="4419600"/>
            <a:ext cx="1038225" cy="990600"/>
          </a:xfrm>
          <a:prstGeom prst="ellipse">
            <a:avLst/>
          </a:prstGeom>
          <a:solidFill>
            <a:srgbClr val="DA8282"/>
          </a:solidFill>
          <a:ln>
            <a:solidFill>
              <a:srgbClr val="5118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200400"/>
            <a:ext cx="1038225" cy="990600"/>
          </a:xfrm>
          <a:prstGeom prst="ellipse">
            <a:avLst/>
          </a:prstGeom>
          <a:solidFill>
            <a:srgbClr val="DA8282"/>
          </a:solidFill>
          <a:ln>
            <a:solidFill>
              <a:srgbClr val="5118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438400" y="4038600"/>
            <a:ext cx="1038225" cy="990600"/>
          </a:xfrm>
          <a:prstGeom prst="ellipse">
            <a:avLst/>
          </a:prstGeom>
          <a:solidFill>
            <a:srgbClr val="FF0000"/>
          </a:solidFill>
          <a:ln>
            <a:solidFill>
              <a:srgbClr val="5118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58" name="TextBox 22"/>
          <p:cNvSpPr txBox="1">
            <a:spLocks noChangeArrowheads="1"/>
          </p:cNvSpPr>
          <p:nvPr/>
        </p:nvSpPr>
        <p:spPr bwMode="auto">
          <a:xfrm>
            <a:off x="5562600" y="3429000"/>
            <a:ext cx="3200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/>
              <a:t>More mass inside of its volume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876800" y="3886200"/>
            <a:ext cx="762000" cy="457200"/>
          </a:xfrm>
          <a:prstGeom prst="straightConnector1">
            <a:avLst/>
          </a:prstGeom>
          <a:ln>
            <a:solidFill>
              <a:srgbClr val="51181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0" name="TextBox 25"/>
          <p:cNvSpPr txBox="1">
            <a:spLocks noChangeArrowheads="1"/>
          </p:cNvSpPr>
          <p:nvPr/>
        </p:nvSpPr>
        <p:spPr bwMode="auto">
          <a:xfrm>
            <a:off x="1143000" y="5867400"/>
            <a:ext cx="7010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US" sz="3600" dirty="0">
                <a:latin typeface="Aharoni" charset="0"/>
                <a:cs typeface="Aharoni" charset="0"/>
              </a:rPr>
              <a:t>This property is called </a:t>
            </a:r>
            <a:r>
              <a:rPr lang="en-US" sz="3600" u="sng" dirty="0">
                <a:latin typeface="Aharoni" charset="0"/>
                <a:cs typeface="Aharoni" charset="0"/>
              </a:rPr>
              <a:t>density</a:t>
            </a:r>
          </a:p>
        </p:txBody>
      </p:sp>
    </p:spTree>
    <p:extLst>
      <p:ext uri="{BB962C8B-B14F-4D97-AF65-F5344CB8AC3E}">
        <p14:creationId xmlns:p14="http://schemas.microsoft.com/office/powerpoint/2010/main" xmlns="" val="124680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What is density? 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371601"/>
            <a:ext cx="8610599" cy="5257800"/>
          </a:xfrm>
        </p:spPr>
        <p:txBody>
          <a:bodyPr>
            <a:normAutofit fontScale="70000" lnSpcReduction="20000"/>
          </a:bodyPr>
          <a:lstStyle/>
          <a:p>
            <a:r>
              <a:rPr lang="en-US" sz="4400" u="sng" dirty="0" smtClean="0">
                <a:solidFill>
                  <a:schemeClr val="tx1"/>
                </a:solidFill>
                <a:latin typeface="Arial"/>
                <a:cs typeface="Arial"/>
              </a:rPr>
              <a:t>Density</a:t>
            </a:r>
            <a:r>
              <a:rPr lang="en-US" sz="4400" dirty="0" smtClean="0">
                <a:latin typeface="Arial"/>
                <a:cs typeface="Arial"/>
              </a:rPr>
              <a:t> </a:t>
            </a:r>
            <a:r>
              <a:rPr lang="en-US" sz="4400" dirty="0" smtClean="0">
                <a:solidFill>
                  <a:srgbClr val="FF0000"/>
                </a:solidFill>
                <a:latin typeface="Arial"/>
                <a:cs typeface="Arial"/>
              </a:rPr>
              <a:t>is a measure of how much matter (objects that take up space) is compacted in an area.</a:t>
            </a:r>
          </a:p>
          <a:p>
            <a:pPr marL="0" indent="0">
              <a:buNone/>
            </a:pPr>
            <a:endParaRPr lang="en-US" sz="4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sz="4400" dirty="0">
                <a:solidFill>
                  <a:srgbClr val="000000"/>
                </a:solidFill>
                <a:latin typeface="Arial"/>
                <a:cs typeface="Arial"/>
              </a:rPr>
              <a:t>What is the formula?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000000"/>
                </a:solidFill>
                <a:latin typeface="Arial"/>
                <a:cs typeface="Arial"/>
              </a:rPr>
              <a:t>Density </a:t>
            </a:r>
            <a:r>
              <a:rPr lang="en-US" sz="4400" dirty="0">
                <a:solidFill>
                  <a:srgbClr val="000000"/>
                </a:solidFill>
                <a:latin typeface="Arial"/>
                <a:cs typeface="Arial"/>
              </a:rPr>
              <a:t>=  </a:t>
            </a:r>
            <a:r>
              <a:rPr lang="en-US" sz="4400" dirty="0">
                <a:solidFill>
                  <a:srgbClr val="1919FF"/>
                </a:solidFill>
                <a:latin typeface="Arial"/>
                <a:cs typeface="Arial"/>
              </a:rPr>
              <a:t>mass    </a:t>
            </a:r>
            <a:r>
              <a:rPr lang="en-US" sz="4400" dirty="0" smtClean="0">
                <a:solidFill>
                  <a:srgbClr val="1919FF"/>
                </a:solidFill>
                <a:latin typeface="Arial"/>
                <a:cs typeface="Arial"/>
              </a:rPr>
              <a:t>	   </a:t>
            </a:r>
            <a:r>
              <a:rPr lang="en-US" sz="4400" dirty="0" smtClean="0">
                <a:solidFill>
                  <a:srgbClr val="000000"/>
                </a:solidFill>
                <a:latin typeface="Arial"/>
                <a:cs typeface="Arial"/>
              </a:rPr>
              <a:t>or </a:t>
            </a:r>
            <a:r>
              <a:rPr lang="en-US" sz="4400" dirty="0" smtClean="0">
                <a:solidFill>
                  <a:srgbClr val="1919FF"/>
                </a:solidFill>
                <a:latin typeface="Arial"/>
                <a:cs typeface="Arial"/>
              </a:rPr>
              <a:t>             mass </a:t>
            </a:r>
            <a:r>
              <a:rPr lang="en-US" sz="4400" dirty="0">
                <a:solidFill>
                  <a:srgbClr val="1919FF"/>
                </a:solidFill>
                <a:latin typeface="Arial"/>
                <a:cs typeface="Arial"/>
              </a:rPr>
              <a:t>÷ volume.</a:t>
            </a:r>
          </a:p>
          <a:p>
            <a:pPr>
              <a:buNone/>
            </a:pPr>
            <a:r>
              <a:rPr lang="en-US" sz="4400" dirty="0">
                <a:solidFill>
                  <a:srgbClr val="1919FF"/>
                </a:solidFill>
                <a:latin typeface="Arial"/>
                <a:cs typeface="Arial"/>
              </a:rPr>
              <a:t>	</a:t>
            </a:r>
            <a:r>
              <a:rPr lang="en-US" sz="4400" dirty="0" smtClean="0">
                <a:solidFill>
                  <a:srgbClr val="1919FF"/>
                </a:solidFill>
                <a:latin typeface="Arial"/>
                <a:cs typeface="Arial"/>
              </a:rPr>
              <a:t>	</a:t>
            </a:r>
            <a:r>
              <a:rPr lang="en-US" sz="4400" dirty="0">
                <a:solidFill>
                  <a:srgbClr val="1919FF"/>
                </a:solidFill>
                <a:latin typeface="Arial"/>
                <a:cs typeface="Arial"/>
              </a:rPr>
              <a:t> </a:t>
            </a:r>
            <a:r>
              <a:rPr lang="en-US" sz="4400" dirty="0" smtClean="0">
                <a:solidFill>
                  <a:srgbClr val="1919FF"/>
                </a:solidFill>
                <a:latin typeface="Arial"/>
                <a:cs typeface="Arial"/>
              </a:rPr>
              <a:t>      volume</a:t>
            </a:r>
            <a:endParaRPr lang="en-US" sz="4400" dirty="0">
              <a:solidFill>
                <a:srgbClr val="1919FF"/>
              </a:solidFill>
              <a:latin typeface="Arial"/>
              <a:cs typeface="Arial"/>
            </a:endParaRPr>
          </a:p>
          <a:p>
            <a:pPr>
              <a:buNone/>
            </a:pPr>
            <a:endParaRPr lang="en-US" sz="4400" dirty="0">
              <a:solidFill>
                <a:srgbClr val="1919FF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4400" dirty="0">
                <a:solidFill>
                  <a:srgbClr val="000000"/>
                </a:solidFill>
                <a:latin typeface="Arial"/>
                <a:cs typeface="Arial"/>
              </a:rPr>
              <a:t>Units for density</a:t>
            </a:r>
            <a:r>
              <a:rPr lang="en-US" sz="4400" dirty="0" smtClean="0">
                <a:solidFill>
                  <a:srgbClr val="000000"/>
                </a:solidFill>
                <a:latin typeface="Arial"/>
                <a:cs typeface="Arial"/>
              </a:rPr>
              <a:t>:            </a:t>
            </a:r>
            <a:r>
              <a:rPr lang="en-US" sz="4400" dirty="0" smtClean="0">
                <a:solidFill>
                  <a:srgbClr val="1919FF"/>
                </a:solidFill>
                <a:latin typeface="Arial"/>
                <a:cs typeface="Arial"/>
              </a:rPr>
              <a:t>g      </a:t>
            </a:r>
            <a:r>
              <a:rPr lang="en-US" sz="4400" dirty="0" smtClean="0">
                <a:solidFill>
                  <a:srgbClr val="000000"/>
                </a:solidFill>
                <a:latin typeface="Arial"/>
                <a:cs typeface="Arial"/>
              </a:rPr>
              <a:t> or      </a:t>
            </a:r>
            <a:r>
              <a:rPr lang="en-US" sz="4400" dirty="0" smtClean="0">
                <a:solidFill>
                  <a:srgbClr val="1919FF"/>
                </a:solidFill>
                <a:latin typeface="Arial"/>
                <a:cs typeface="Arial"/>
              </a:rPr>
              <a:t>g          </a:t>
            </a:r>
            <a:endParaRPr lang="en-US" sz="4400" u="sng" dirty="0">
              <a:solidFill>
                <a:srgbClr val="1919FF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en-US" sz="4400" baseline="30000" dirty="0">
                <a:solidFill>
                  <a:srgbClr val="1919FF"/>
                </a:solidFill>
                <a:latin typeface="Arial"/>
                <a:cs typeface="Arial"/>
              </a:rPr>
              <a:t>			</a:t>
            </a:r>
            <a:r>
              <a:rPr lang="en-US" sz="4400" baseline="30000" dirty="0" smtClean="0">
                <a:solidFill>
                  <a:srgbClr val="1919FF"/>
                </a:solidFill>
                <a:latin typeface="Arial"/>
                <a:cs typeface="Arial"/>
              </a:rPr>
              <a:t> </a:t>
            </a:r>
            <a:r>
              <a:rPr lang="en-US" sz="4400" dirty="0" smtClean="0">
                <a:solidFill>
                  <a:srgbClr val="1919FF"/>
                </a:solidFill>
                <a:latin typeface="Arial"/>
                <a:cs typeface="Arial"/>
              </a:rPr>
              <a:t>                          cm</a:t>
            </a:r>
            <a:r>
              <a:rPr lang="en-US" sz="4400" baseline="30000" dirty="0" smtClean="0">
                <a:solidFill>
                  <a:srgbClr val="1919FF"/>
                </a:solidFill>
                <a:latin typeface="Arial"/>
                <a:cs typeface="Arial"/>
              </a:rPr>
              <a:t>3 </a:t>
            </a:r>
            <a:r>
              <a:rPr lang="en-US" sz="4400" dirty="0" smtClean="0">
                <a:solidFill>
                  <a:srgbClr val="1919FF"/>
                </a:solidFill>
                <a:latin typeface="Arial"/>
                <a:cs typeface="Arial"/>
              </a:rPr>
              <a:t>             mL</a:t>
            </a:r>
            <a:endParaRPr lang="en-US" sz="4400" dirty="0">
              <a:solidFill>
                <a:srgbClr val="1919FF"/>
              </a:solidFill>
              <a:latin typeface="Arial"/>
              <a:cs typeface="Arial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886200" y="6019800"/>
            <a:ext cx="6858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791200" y="6019800"/>
            <a:ext cx="6858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05000" y="4038600"/>
            <a:ext cx="12954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"/>
                <a:cs typeface="Arial"/>
              </a:rPr>
              <a:t>Density can tell you: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v"/>
            </a:pP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How close the atoms or molecules are to each other</a:t>
            </a:r>
          </a:p>
          <a:p>
            <a:pPr>
              <a:buFont typeface="Wingdings" charset="2"/>
              <a:buChar char="v"/>
            </a:pP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More than “heaviness”  - density includes how much space an object takes up!!</a:t>
            </a:r>
          </a:p>
          <a:p>
            <a:pPr>
              <a:buFont typeface="Wingdings" charset="2"/>
              <a:buChar char="v"/>
            </a:pP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All substances have density including liquids, solids, and gases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057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Which one has a greater </a:t>
            </a:r>
            <a:br>
              <a:rPr lang="en-US" dirty="0" smtClean="0"/>
            </a:br>
            <a:r>
              <a:rPr lang="en-US" dirty="0" smtClean="0"/>
              <a:t>Matter? Volume? density?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2438400"/>
            <a:ext cx="2971800" cy="3276600"/>
          </a:xfrm>
          <a:prstGeom prst="rect">
            <a:avLst/>
          </a:prstGeom>
          <a:solidFill>
            <a:srgbClr val="00B0F0"/>
          </a:solidFill>
          <a:ln>
            <a:solidFill>
              <a:srgbClr val="5118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0" y="2438400"/>
            <a:ext cx="2971800" cy="3276600"/>
          </a:xfrm>
          <a:prstGeom prst="rect">
            <a:avLst/>
          </a:prstGeom>
          <a:solidFill>
            <a:srgbClr val="00B0F0"/>
          </a:solidFill>
          <a:ln>
            <a:solidFill>
              <a:srgbClr val="5118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Connector 2"/>
          <p:cNvSpPr/>
          <p:nvPr/>
        </p:nvSpPr>
        <p:spPr>
          <a:xfrm>
            <a:off x="1295400" y="2895600"/>
            <a:ext cx="228600" cy="228600"/>
          </a:xfrm>
          <a:prstGeom prst="flowChartConnector">
            <a:avLst/>
          </a:prstGeom>
          <a:ln>
            <a:solidFill>
              <a:srgbClr val="5118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1333500" y="4572000"/>
            <a:ext cx="228600" cy="228600"/>
          </a:xfrm>
          <a:prstGeom prst="flowChartConnector">
            <a:avLst/>
          </a:prstGeom>
          <a:ln>
            <a:solidFill>
              <a:srgbClr val="5118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2095500" y="3581400"/>
            <a:ext cx="228600" cy="228600"/>
          </a:xfrm>
          <a:prstGeom prst="flowChartConnector">
            <a:avLst/>
          </a:prstGeom>
          <a:ln>
            <a:solidFill>
              <a:srgbClr val="5118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3048000" y="3962400"/>
            <a:ext cx="228600" cy="228600"/>
          </a:xfrm>
          <a:prstGeom prst="flowChartConnector">
            <a:avLst/>
          </a:prstGeom>
          <a:ln>
            <a:solidFill>
              <a:srgbClr val="5118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3048000" y="3006436"/>
            <a:ext cx="228600" cy="228600"/>
          </a:xfrm>
          <a:prstGeom prst="flowChartConnector">
            <a:avLst/>
          </a:prstGeom>
          <a:ln>
            <a:solidFill>
              <a:srgbClr val="5118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6096000" y="5257800"/>
            <a:ext cx="228600" cy="228600"/>
          </a:xfrm>
          <a:prstGeom prst="flowChartConnector">
            <a:avLst/>
          </a:prstGeom>
          <a:ln>
            <a:solidFill>
              <a:srgbClr val="5118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7162800" y="5105400"/>
            <a:ext cx="228600" cy="228600"/>
          </a:xfrm>
          <a:prstGeom prst="flowChartConnector">
            <a:avLst/>
          </a:prstGeom>
          <a:ln>
            <a:solidFill>
              <a:srgbClr val="5118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/>
          <p:cNvSpPr/>
          <p:nvPr/>
        </p:nvSpPr>
        <p:spPr>
          <a:xfrm>
            <a:off x="5666509" y="2968336"/>
            <a:ext cx="228600" cy="228600"/>
          </a:xfrm>
          <a:prstGeom prst="flowChartConnector">
            <a:avLst/>
          </a:prstGeom>
          <a:ln>
            <a:solidFill>
              <a:srgbClr val="5118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>
            <a:off x="6906491" y="2933700"/>
            <a:ext cx="228600" cy="228600"/>
          </a:xfrm>
          <a:prstGeom prst="flowChartConnector">
            <a:avLst/>
          </a:prstGeom>
          <a:ln>
            <a:solidFill>
              <a:srgbClr val="5118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/>
          <p:cNvSpPr/>
          <p:nvPr/>
        </p:nvSpPr>
        <p:spPr>
          <a:xfrm>
            <a:off x="2507673" y="4786745"/>
            <a:ext cx="228600" cy="228600"/>
          </a:xfrm>
          <a:prstGeom prst="flowChartConnector">
            <a:avLst/>
          </a:prstGeom>
          <a:ln>
            <a:solidFill>
              <a:srgbClr val="5118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/>
          <p:cNvSpPr/>
          <p:nvPr/>
        </p:nvSpPr>
        <p:spPr>
          <a:xfrm>
            <a:off x="6258791" y="4076700"/>
            <a:ext cx="228600" cy="228600"/>
          </a:xfrm>
          <a:prstGeom prst="flowChartConnector">
            <a:avLst/>
          </a:prstGeom>
          <a:ln>
            <a:solidFill>
              <a:srgbClr val="5118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/>
          <p:cNvSpPr/>
          <p:nvPr/>
        </p:nvSpPr>
        <p:spPr>
          <a:xfrm>
            <a:off x="4831773" y="5191991"/>
            <a:ext cx="228600" cy="228600"/>
          </a:xfrm>
          <a:prstGeom prst="flowChartConnector">
            <a:avLst/>
          </a:prstGeom>
          <a:ln>
            <a:solidFill>
              <a:srgbClr val="5118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/>
          <p:cNvSpPr/>
          <p:nvPr/>
        </p:nvSpPr>
        <p:spPr>
          <a:xfrm>
            <a:off x="6532418" y="4963391"/>
            <a:ext cx="228600" cy="228600"/>
          </a:xfrm>
          <a:prstGeom prst="flowChartConnector">
            <a:avLst/>
          </a:prstGeom>
          <a:ln>
            <a:solidFill>
              <a:srgbClr val="5118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Connector 19"/>
          <p:cNvSpPr/>
          <p:nvPr/>
        </p:nvSpPr>
        <p:spPr>
          <a:xfrm>
            <a:off x="6934200" y="4242955"/>
            <a:ext cx="228600" cy="228600"/>
          </a:xfrm>
          <a:prstGeom prst="flowChartConnector">
            <a:avLst/>
          </a:prstGeom>
          <a:ln>
            <a:solidFill>
              <a:srgbClr val="5118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Connector 20"/>
          <p:cNvSpPr/>
          <p:nvPr/>
        </p:nvSpPr>
        <p:spPr>
          <a:xfrm>
            <a:off x="5708073" y="3733800"/>
            <a:ext cx="228600" cy="228600"/>
          </a:xfrm>
          <a:prstGeom prst="flowChartConnector">
            <a:avLst/>
          </a:prstGeom>
          <a:ln>
            <a:solidFill>
              <a:srgbClr val="5118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Connector 21"/>
          <p:cNvSpPr/>
          <p:nvPr/>
        </p:nvSpPr>
        <p:spPr>
          <a:xfrm>
            <a:off x="5638800" y="4734791"/>
            <a:ext cx="228600" cy="228600"/>
          </a:xfrm>
          <a:prstGeom prst="flowChartConnector">
            <a:avLst/>
          </a:prstGeom>
          <a:ln>
            <a:solidFill>
              <a:srgbClr val="5118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Connector 22"/>
          <p:cNvSpPr/>
          <p:nvPr/>
        </p:nvSpPr>
        <p:spPr>
          <a:xfrm>
            <a:off x="4838700" y="3962400"/>
            <a:ext cx="228600" cy="228600"/>
          </a:xfrm>
          <a:prstGeom prst="flowChartConnector">
            <a:avLst/>
          </a:prstGeom>
          <a:ln>
            <a:solidFill>
              <a:srgbClr val="5118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Connector 23"/>
          <p:cNvSpPr/>
          <p:nvPr/>
        </p:nvSpPr>
        <p:spPr>
          <a:xfrm>
            <a:off x="6397336" y="3352800"/>
            <a:ext cx="228600" cy="228600"/>
          </a:xfrm>
          <a:prstGeom prst="flowChartConnector">
            <a:avLst/>
          </a:prstGeom>
          <a:ln>
            <a:solidFill>
              <a:srgbClr val="5118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Connector 24"/>
          <p:cNvSpPr/>
          <p:nvPr/>
        </p:nvSpPr>
        <p:spPr>
          <a:xfrm>
            <a:off x="4953000" y="2895600"/>
            <a:ext cx="228600" cy="228600"/>
          </a:xfrm>
          <a:prstGeom prst="flowChartConnector">
            <a:avLst/>
          </a:prstGeom>
          <a:ln>
            <a:solidFill>
              <a:srgbClr val="5118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rial"/>
                <a:cs typeface="Arial"/>
              </a:rPr>
              <a:t>Which one has a greater </a:t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Matter? Volume? density</a:t>
            </a:r>
            <a:r>
              <a:rPr lang="en-US" dirty="0" smtClean="0">
                <a:latin typeface="Arial"/>
                <a:cs typeface="Arial"/>
              </a:rPr>
              <a:t>? </a:t>
            </a:r>
            <a:r>
              <a:rPr lang="en-US" dirty="0">
                <a:latin typeface="Arial"/>
                <a:cs typeface="Arial"/>
              </a:rPr>
              <a:t/>
            </a:r>
            <a:br>
              <a:rPr lang="en-US" dirty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How do you know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2743200"/>
            <a:ext cx="1752600" cy="1905000"/>
          </a:xfrm>
          <a:prstGeom prst="rect">
            <a:avLst/>
          </a:prstGeom>
          <a:ln>
            <a:solidFill>
              <a:srgbClr val="511818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67200" y="2667000"/>
            <a:ext cx="2667000" cy="3657600"/>
          </a:xfrm>
          <a:prstGeom prst="rect">
            <a:avLst/>
          </a:prstGeom>
          <a:ln>
            <a:solidFill>
              <a:srgbClr val="511818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1066800" y="2971800"/>
            <a:ext cx="228600" cy="228600"/>
          </a:xfrm>
          <a:prstGeom prst="flowChartConnector">
            <a:avLst/>
          </a:prstGeom>
          <a:ln>
            <a:solidFill>
              <a:srgbClr val="5118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1828800" y="3276600"/>
            <a:ext cx="228600" cy="228600"/>
          </a:xfrm>
          <a:prstGeom prst="flowChartConnector">
            <a:avLst/>
          </a:prstGeom>
          <a:ln>
            <a:solidFill>
              <a:srgbClr val="5118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1524000" y="3429000"/>
            <a:ext cx="228600" cy="228600"/>
          </a:xfrm>
          <a:prstGeom prst="flowChartConnector">
            <a:avLst/>
          </a:prstGeom>
          <a:ln>
            <a:solidFill>
              <a:srgbClr val="5118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1291936" y="3924300"/>
            <a:ext cx="228600" cy="228600"/>
          </a:xfrm>
          <a:prstGeom prst="flowChartConnector">
            <a:avLst/>
          </a:prstGeom>
          <a:ln>
            <a:solidFill>
              <a:srgbClr val="5118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2133600" y="3886200"/>
            <a:ext cx="228600" cy="228600"/>
          </a:xfrm>
          <a:prstGeom prst="flowChartConnector">
            <a:avLst/>
          </a:prstGeom>
          <a:ln>
            <a:solidFill>
              <a:srgbClr val="5118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5715000" y="5105400"/>
            <a:ext cx="228600" cy="228600"/>
          </a:xfrm>
          <a:prstGeom prst="flowChartConnector">
            <a:avLst/>
          </a:prstGeom>
          <a:ln>
            <a:solidFill>
              <a:srgbClr val="5118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6324600" y="3200400"/>
            <a:ext cx="228600" cy="228600"/>
          </a:xfrm>
          <a:prstGeom prst="flowChartConnector">
            <a:avLst/>
          </a:prstGeom>
          <a:ln>
            <a:solidFill>
              <a:srgbClr val="5118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/>
          <p:cNvSpPr/>
          <p:nvPr/>
        </p:nvSpPr>
        <p:spPr>
          <a:xfrm>
            <a:off x="4648200" y="4412673"/>
            <a:ext cx="228600" cy="228600"/>
          </a:xfrm>
          <a:prstGeom prst="flowChartConnector">
            <a:avLst/>
          </a:prstGeom>
          <a:ln>
            <a:solidFill>
              <a:srgbClr val="5118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>
            <a:off x="5462155" y="3657600"/>
            <a:ext cx="228600" cy="228600"/>
          </a:xfrm>
          <a:prstGeom prst="flowChartConnector">
            <a:avLst/>
          </a:prstGeom>
          <a:ln>
            <a:solidFill>
              <a:srgbClr val="5118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/>
          <p:cNvSpPr/>
          <p:nvPr/>
        </p:nvSpPr>
        <p:spPr>
          <a:xfrm>
            <a:off x="4495800" y="2971800"/>
            <a:ext cx="228600" cy="228600"/>
          </a:xfrm>
          <a:prstGeom prst="flowChartConnector">
            <a:avLst/>
          </a:prstGeom>
          <a:ln>
            <a:solidFill>
              <a:srgbClr val="5118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421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3157</TotalTime>
  <Words>751</Words>
  <Application>Microsoft Office PowerPoint</Application>
  <PresentationFormat>On-screen Show (4:3)</PresentationFormat>
  <Paragraphs>118</Paragraphs>
  <Slides>23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Verve</vt:lpstr>
      <vt:lpstr>Document</vt:lpstr>
      <vt:lpstr>Density</vt:lpstr>
      <vt:lpstr>Slide 2</vt:lpstr>
      <vt:lpstr>Slide 3</vt:lpstr>
      <vt:lpstr>Slide 4</vt:lpstr>
      <vt:lpstr>This box weighs more because it has more mass per volume</vt:lpstr>
      <vt:lpstr>What is density? </vt:lpstr>
      <vt:lpstr>Density can tell you:</vt:lpstr>
      <vt:lpstr>Which one has a greater  Matter? Volume? density?</vt:lpstr>
      <vt:lpstr>Which one has a greater  Matter? Volume? density?  How do you know</vt:lpstr>
      <vt:lpstr>Density of pure water</vt:lpstr>
      <vt:lpstr>Quick Question?</vt:lpstr>
      <vt:lpstr>Sample size of density</vt:lpstr>
      <vt:lpstr>Quick Question?</vt:lpstr>
      <vt:lpstr>How do you calculate density? </vt:lpstr>
      <vt:lpstr>The DENSITY TRIANGLE!</vt:lpstr>
      <vt:lpstr>Example </vt:lpstr>
      <vt:lpstr>Density Equation Trick </vt:lpstr>
      <vt:lpstr>Slide 18</vt:lpstr>
      <vt:lpstr>Slide 19</vt:lpstr>
      <vt:lpstr>Volume and displacement</vt:lpstr>
      <vt:lpstr>Measuring volume…</vt:lpstr>
      <vt:lpstr>Volume displacement</vt:lpstr>
      <vt:lpstr>Let’s Practice…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brittanys.smart</dc:creator>
  <cp:lastModifiedBy>allisonl.kickham</cp:lastModifiedBy>
  <cp:revision>45</cp:revision>
  <dcterms:created xsi:type="dcterms:W3CDTF">2012-09-05T11:39:12Z</dcterms:created>
  <dcterms:modified xsi:type="dcterms:W3CDTF">2014-09-02T13:00:03Z</dcterms:modified>
</cp:coreProperties>
</file>