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70" r:id="rId13"/>
    <p:sldId id="267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 can explain how elements make up compounds.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B72FB-70F3-4A54-8434-5435A6C23955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24944-ACEC-4BC0-8555-CAEBB61F9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20166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 can explain how elements make up compounds.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88C00-EED6-4553-AAC0-77AE5A930A98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62072-EF0B-423D-8DAB-19EFADE3B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34178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8975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59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7817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BF9C-04FB-4504-8633-0D804B6EB018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EFAABD9-F96F-4B79-BA35-7FE6E8998B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BF9C-04FB-4504-8633-0D804B6EB018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ABD9-F96F-4B79-BA35-7FE6E899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BF9C-04FB-4504-8633-0D804B6EB018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ABD9-F96F-4B79-BA35-7FE6E899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BF9C-04FB-4504-8633-0D804B6EB018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ABD9-F96F-4B79-BA35-7FE6E899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BF9C-04FB-4504-8633-0D804B6EB018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ABD9-F96F-4B79-BA35-7FE6E8998B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BF9C-04FB-4504-8633-0D804B6EB018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ABD9-F96F-4B79-BA35-7FE6E899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BF9C-04FB-4504-8633-0D804B6EB018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ABD9-F96F-4B79-BA35-7FE6E899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BF9C-04FB-4504-8633-0D804B6EB018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ABD9-F96F-4B79-BA35-7FE6E899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BF9C-04FB-4504-8633-0D804B6EB018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ABD9-F96F-4B79-BA35-7FE6E899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BF9C-04FB-4504-8633-0D804B6EB018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ABD9-F96F-4B79-BA35-7FE6E8998B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BF9C-04FB-4504-8633-0D804B6EB018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ABD9-F96F-4B79-BA35-7FE6E8998B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A6DBF9C-04FB-4504-8633-0D804B6EB018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EFAABD9-F96F-4B79-BA35-7FE6E8998B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Elements, Compounds, and Mixtures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07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Compounds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Pure substance composed of two or more elements that are chemically combined.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Elements are rarely found alone in nature, so they combine with other elements.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Compounds form a particle called a</a:t>
            </a:r>
            <a:r>
              <a:rPr lang="en-US" b="1" dirty="0" smtClean="0">
                <a:solidFill>
                  <a:srgbClr val="00B050"/>
                </a:solidFill>
              </a:rPr>
              <a:t> molecule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b="1" dirty="0" smtClean="0">
                <a:solidFill>
                  <a:srgbClr val="00B050"/>
                </a:solidFill>
              </a:rPr>
              <a:t>two or more atoms joined together).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Found in a set ratio of elements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Examples of common compounds: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Table Salt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Sugar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Water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Hydrogen Peroxide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Vinegar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Carbon Dioxide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Baking Soda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1143000"/>
            <a:ext cx="6705600" cy="473075"/>
          </a:xfrm>
        </p:spPr>
        <p:txBody>
          <a:bodyPr/>
          <a:lstStyle/>
          <a:p>
            <a:pPr algn="l"/>
            <a:r>
              <a:rPr lang="en-US" sz="1400" dirty="0" smtClean="0"/>
              <a:t>I can identify examples of common compounds by their chemical formulas.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117986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Compounds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3066962"/>
              </p:ext>
            </p:extLst>
          </p:nvPr>
        </p:nvGraphicFramePr>
        <p:xfrm>
          <a:off x="457200" y="1752600"/>
          <a:ext cx="8229600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35814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Elements</a:t>
                      </a:r>
                      <a:r>
                        <a:rPr lang="en-US" baseline="0" dirty="0" smtClean="0"/>
                        <a:t> Combined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Chemical Formula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Table salt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Sodium(Na)</a:t>
                      </a:r>
                      <a:r>
                        <a:rPr lang="en-US" baseline="0" dirty="0" smtClean="0"/>
                        <a:t> and chlorine(</a:t>
                      </a:r>
                      <a:r>
                        <a:rPr lang="en-US" baseline="0" dirty="0" err="1" smtClean="0"/>
                        <a:t>Cl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NaCl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Hydrogen(H) and oxygen(O)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Hydrogen Peroxide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Hydrogen(H) and oxygen(O)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Sugar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Hydrogen(H),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carbon(C),</a:t>
                      </a:r>
                      <a:r>
                        <a:rPr lang="en-US" baseline="0" dirty="0" smtClean="0"/>
                        <a:t> oxygen(O)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b="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b="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b="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Vinegar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Hydrogen(H), carbon(C), and oxygen(O)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Carbon</a:t>
                      </a:r>
                      <a:r>
                        <a:rPr lang="en-US" baseline="0" dirty="0" smtClean="0"/>
                        <a:t> dioxide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Carbon(C) and oxygen(O)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Baking Soda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Sodium(Na), hydrogen(H), carbon(C), and oxygen(O)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NaHCO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1219200"/>
            <a:ext cx="7010400" cy="365125"/>
          </a:xfrm>
        </p:spPr>
        <p:txBody>
          <a:bodyPr/>
          <a:lstStyle/>
          <a:p>
            <a:pPr algn="l"/>
            <a:r>
              <a:rPr lang="en-US" sz="1400" dirty="0" smtClean="0"/>
              <a:t>I can identify examples of common compounds by their chemical formulas.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030956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399" y="457200"/>
            <a:ext cx="1447303" cy="160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57225"/>
            <a:ext cx="2436712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57200"/>
            <a:ext cx="1714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42414" y="2216727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sugar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4500" y="3143249"/>
            <a:ext cx="4279900" cy="320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254" y="3581400"/>
            <a:ext cx="2610466" cy="261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183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644" y="1790872"/>
            <a:ext cx="8229600" cy="4373563"/>
          </a:xfrm>
        </p:spPr>
        <p:txBody>
          <a:bodyPr/>
          <a:lstStyle/>
          <a:p>
            <a:r>
              <a:rPr lang="en-US" dirty="0" smtClean="0"/>
              <a:t>Identified by physical and chemical properties</a:t>
            </a:r>
          </a:p>
          <a:p>
            <a:r>
              <a:rPr lang="en-US" dirty="0" smtClean="0"/>
              <a:t>Compounds have different properties than the elements that form them.</a:t>
            </a:r>
          </a:p>
          <a:p>
            <a:pPr lvl="1"/>
            <a:r>
              <a:rPr lang="en-US" dirty="0" smtClean="0"/>
              <a:t>Forming Sodium chloride (</a:t>
            </a:r>
            <a:r>
              <a:rPr lang="en-US" dirty="0" err="1" smtClean="0"/>
              <a:t>NaCl</a:t>
            </a:r>
            <a:r>
              <a:rPr lang="en-US" dirty="0" smtClean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63875"/>
            <a:ext cx="172189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lus 6"/>
          <p:cNvSpPr/>
          <p:nvPr/>
        </p:nvSpPr>
        <p:spPr>
          <a:xfrm>
            <a:off x="2438400" y="381000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77730"/>
            <a:ext cx="1392382" cy="150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5181600" y="4075700"/>
            <a:ext cx="1371600" cy="484632"/>
          </a:xfrm>
          <a:prstGeom prst="rightArrow">
            <a:avLst>
              <a:gd name="adj1" fmla="val 50000"/>
              <a:gd name="adj2" fmla="val 1286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36131"/>
            <a:ext cx="1552575" cy="20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1862" y="5334000"/>
            <a:ext cx="2122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Sodium is a soft, silver white metal that reacts violently in water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32018" y="5411917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Chlorine is a poisonous, greenish yellow gas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53199" y="5425771"/>
            <a:ext cx="2362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Sodium Chloride is a white solid.  It dissolves easily in water and is safe to eat.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072" y="1143000"/>
            <a:ext cx="4807528" cy="365125"/>
          </a:xfrm>
        </p:spPr>
        <p:txBody>
          <a:bodyPr/>
          <a:lstStyle/>
          <a:p>
            <a:pPr algn="l"/>
            <a:r>
              <a:rPr lang="en-US" dirty="0" smtClean="0"/>
              <a:t>I can explain how elements make up compounds.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713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9" grpId="0" animBg="1"/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Sodium reacting with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3200399" cy="412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70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60672" cy="1039427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Mixtures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</a:t>
            </a:r>
            <a:r>
              <a:rPr lang="en-US" b="1" dirty="0" smtClean="0">
                <a:solidFill>
                  <a:srgbClr val="00B050"/>
                </a:solidFill>
              </a:rPr>
              <a:t> combination of two or more substances that are not chemically combined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When mixed, the substances do not react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 chemical change happens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Each substance in the mixture keeps its identity</a:t>
            </a:r>
          </a:p>
          <a:p>
            <a:r>
              <a:rPr lang="en-US" dirty="0">
                <a:solidFill>
                  <a:schemeClr val="tx1"/>
                </a:solidFill>
              </a:rPr>
              <a:t>Do not have a set ratio of components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Separated through physical methods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Distillation</a:t>
            </a:r>
            <a:r>
              <a:rPr lang="en-US" dirty="0" smtClean="0">
                <a:solidFill>
                  <a:schemeClr val="tx1"/>
                </a:solidFill>
              </a:rPr>
              <a:t> – separates based on boiling points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Magnet</a:t>
            </a:r>
            <a:r>
              <a:rPr lang="en-US" dirty="0" smtClean="0">
                <a:solidFill>
                  <a:schemeClr val="tx1"/>
                </a:solidFill>
              </a:rPr>
              <a:t> - separates iron from other elements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Centrifuge</a:t>
            </a:r>
            <a:r>
              <a:rPr lang="en-US" dirty="0" smtClean="0">
                <a:solidFill>
                  <a:schemeClr val="tx1"/>
                </a:solidFill>
              </a:rPr>
              <a:t> – separates by densities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Filtration</a:t>
            </a:r>
            <a:r>
              <a:rPr lang="en-US" dirty="0" smtClean="0">
                <a:solidFill>
                  <a:schemeClr val="tx1"/>
                </a:solidFill>
              </a:rPr>
              <a:t> – separates by particle size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1219200"/>
            <a:ext cx="4724400" cy="365125"/>
          </a:xfrm>
        </p:spPr>
        <p:txBody>
          <a:bodyPr/>
          <a:lstStyle/>
          <a:p>
            <a:pPr algn="l"/>
            <a:r>
              <a:rPr lang="en-US" sz="1400" dirty="0" smtClean="0"/>
              <a:t>I can describe three properties of mixtures.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77371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Mixtures vs. compounds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5273669"/>
              </p:ext>
            </p:extLst>
          </p:nvPr>
        </p:nvGraphicFramePr>
        <p:xfrm>
          <a:off x="457200" y="1752600"/>
          <a:ext cx="82296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Mixtures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Compounds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Made of elements, compounds, or both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Made of elements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 change in original properties of 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Change</a:t>
                      </a:r>
                      <a:r>
                        <a:rPr lang="en-US" baseline="0" dirty="0" smtClean="0"/>
                        <a:t> in original properties of components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Separated by physical means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Separated by chemical means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Formed using any ratio</a:t>
                      </a:r>
                      <a:r>
                        <a:rPr lang="en-US" baseline="0" dirty="0" smtClean="0"/>
                        <a:t> of 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Formed using</a:t>
                      </a:r>
                      <a:r>
                        <a:rPr lang="en-US" baseline="0" dirty="0" smtClean="0"/>
                        <a:t> a set ratio of components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1219200"/>
            <a:ext cx="5105400" cy="365125"/>
          </a:xfrm>
        </p:spPr>
        <p:txBody>
          <a:bodyPr/>
          <a:lstStyle/>
          <a:p>
            <a:pPr algn="l"/>
            <a:r>
              <a:rPr lang="en-US" sz="1400" dirty="0" smtClean="0"/>
              <a:t>I can distinguish between a mixture and a compound.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9013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Solutions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 mixture that appears to be a single substance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One substance is dissolved in another substance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Solute </a:t>
            </a:r>
            <a:r>
              <a:rPr lang="en-US" dirty="0" smtClean="0">
                <a:solidFill>
                  <a:schemeClr val="tx1"/>
                </a:solidFill>
              </a:rPr>
              <a:t>– substance that is dissolved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Solvent</a:t>
            </a:r>
            <a:r>
              <a:rPr lang="en-US" dirty="0" smtClean="0">
                <a:solidFill>
                  <a:schemeClr val="tx1"/>
                </a:solidFill>
              </a:rPr>
              <a:t> – substance in which the solute is dissolved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Soluble </a:t>
            </a:r>
            <a:r>
              <a:rPr lang="en-US" dirty="0" smtClean="0">
                <a:solidFill>
                  <a:schemeClr val="tx1"/>
                </a:solidFill>
              </a:rPr>
              <a:t>– able to dissolve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Insoluble</a:t>
            </a:r>
            <a:r>
              <a:rPr lang="en-US" dirty="0" smtClean="0">
                <a:solidFill>
                  <a:schemeClr val="tx1"/>
                </a:solidFill>
              </a:rPr>
              <a:t> – unable to dissolve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Examples of solutions: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Salt water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Sugar water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Gasoline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Soft drinks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Air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Brass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steel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95800"/>
            <a:ext cx="37147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799" y="1219200"/>
            <a:ext cx="5743575" cy="365125"/>
          </a:xfrm>
        </p:spPr>
        <p:txBody>
          <a:bodyPr/>
          <a:lstStyle/>
          <a:p>
            <a:pPr algn="l"/>
            <a:r>
              <a:rPr lang="en-US" sz="1400" dirty="0" smtClean="0"/>
              <a:t>I can distinguish between a solution, a suspension, and a colloid.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18366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68475784"/>
              </p:ext>
            </p:extLst>
          </p:nvPr>
        </p:nvGraphicFramePr>
        <p:xfrm>
          <a:off x="457200" y="175260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Gas in 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Dry air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Oxygen in nitrogen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Gas in liquid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Soft drinks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Carbon</a:t>
                      </a:r>
                      <a:r>
                        <a:rPr lang="en-US" baseline="0" dirty="0" smtClean="0"/>
                        <a:t> dioxide in water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Liquid in liquid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Antifreeze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Alcohol in water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Solid in liquid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Salt 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NaCl</a:t>
                      </a:r>
                      <a:r>
                        <a:rPr lang="en-US" baseline="0" dirty="0" smtClean="0"/>
                        <a:t> in water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Solid in solid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Zinc in copper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1219200"/>
            <a:ext cx="6248400" cy="365125"/>
          </a:xfrm>
        </p:spPr>
        <p:txBody>
          <a:bodyPr/>
          <a:lstStyle/>
          <a:p>
            <a:pPr algn="l"/>
            <a:r>
              <a:rPr lang="en-US" sz="1400" dirty="0" smtClean="0"/>
              <a:t>I can distinguish between a solution, a suspension, and a colloid.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6542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 of solutions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Concentration – measure of the amount of solute dissolved in a solvent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Expressed in g/mL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Concentration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𝑔𝑟𝑎𝑚𝑠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𝑜𝑓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𝑠𝑜𝑙𝑢𝑡𝑒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𝑚𝐿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𝑜𝑓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𝑠𝑜𝑙𝑣𝑒𝑛𝑡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Concentrated solutions contain more solute per solvent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Dissolving solids in liquids faster</a:t>
                </a:r>
              </a:p>
              <a:p>
                <a:pPr marL="868680" lvl="1" indent="-457200"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</a:rPr>
                  <a:t>Mixing or stirring</a:t>
                </a:r>
              </a:p>
              <a:p>
                <a:pPr marL="868680" lvl="1" indent="-457200"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</a:rPr>
                  <a:t>Heating</a:t>
                </a:r>
              </a:p>
              <a:p>
                <a:pPr marL="868680" lvl="1" indent="-457200"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</a:rPr>
                  <a:t>Crushing</a:t>
                </a:r>
              </a:p>
              <a:p>
                <a:pPr marL="868680" lvl="1" indent="-457200">
                  <a:buFont typeface="+mj-lt"/>
                  <a:buAutoNum type="arabicPeriod"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95800"/>
            <a:ext cx="50292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1219200"/>
            <a:ext cx="6248400" cy="365125"/>
          </a:xfrm>
        </p:spPr>
        <p:txBody>
          <a:bodyPr/>
          <a:lstStyle/>
          <a:p>
            <a:pPr algn="l"/>
            <a:r>
              <a:rPr lang="en-US" sz="1400" dirty="0" smtClean="0"/>
              <a:t>I can analyze </a:t>
            </a:r>
            <a:r>
              <a:rPr lang="en-US" sz="1400" dirty="0"/>
              <a:t>a solution in terms of </a:t>
            </a:r>
            <a:r>
              <a:rPr lang="en-US" sz="1400" dirty="0" smtClean="0"/>
              <a:t>its solute and solvent.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98591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8.P.1.1</a:t>
            </a:r>
          </a:p>
          <a:p>
            <a:r>
              <a:rPr lang="en-US" dirty="0" smtClean="0"/>
              <a:t>8.P.1.2</a:t>
            </a:r>
            <a:endParaRPr lang="en-US" dirty="0" smtClean="0"/>
          </a:p>
          <a:p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I can: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all new vocabulary terms: element, pure substance, metal, nonmetal, metalloid</a:t>
            </a:r>
            <a:r>
              <a:rPr lang="en-US" dirty="0"/>
              <a:t>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the characteristics of elements, and give examples.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Classify elements as metals, nonmetals, or metalloids.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Distinguish between metals, nonmetals, and metalloids.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270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suspensions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Mixture in which particles of a material are dispersed throughout a liquid or gas but large enough to settle out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Can be separated by filtration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Snow globe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Italian dressing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Paints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Medicines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Orange juice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24200"/>
            <a:ext cx="18192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70564"/>
            <a:ext cx="12954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3673" y="4661189"/>
            <a:ext cx="11811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1219200"/>
            <a:ext cx="6248400" cy="365125"/>
          </a:xfrm>
        </p:spPr>
        <p:txBody>
          <a:bodyPr/>
          <a:lstStyle/>
          <a:p>
            <a:pPr algn="l"/>
            <a:r>
              <a:rPr lang="en-US" sz="1400" dirty="0" smtClean="0"/>
              <a:t>I can distinguish between a solution, a suspension, and a colloid.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4503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Colloids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Mixture in which the particles are dispersed throughout but are not heavy enough to settle out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Have properties of both solutions and suspensions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Cannot be separated by filtration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Milk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Mayonnaise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Deodorant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Gelatin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Whipped cream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butter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5956" y="3581400"/>
            <a:ext cx="18288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94781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9687" y="504738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1219200"/>
            <a:ext cx="6248400" cy="365125"/>
          </a:xfrm>
        </p:spPr>
        <p:txBody>
          <a:bodyPr/>
          <a:lstStyle/>
          <a:p>
            <a:pPr algn="l"/>
            <a:r>
              <a:rPr lang="en-US" sz="1400" dirty="0" smtClean="0"/>
              <a:t>I can distinguish between a solution, a suspension, and a colloid.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58210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Elements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A substance that cannot be separated or broken down into simpler substances.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Pure substance </a:t>
            </a:r>
            <a:r>
              <a:rPr lang="en-US" dirty="0" smtClean="0"/>
              <a:t>– only has one type of particle (atoms).</a:t>
            </a:r>
          </a:p>
          <a:p>
            <a:pPr lvl="1"/>
            <a:r>
              <a:rPr lang="en-US" dirty="0" smtClean="0"/>
              <a:t>Every atom in a piece of gold is the same, no matter where it is found.</a:t>
            </a:r>
          </a:p>
          <a:p>
            <a:pPr lvl="1"/>
            <a:r>
              <a:rPr lang="en-US" dirty="0" smtClean="0"/>
              <a:t>Every atom of iron is the same</a:t>
            </a:r>
          </a:p>
          <a:p>
            <a:pPr lvl="2"/>
            <a:r>
              <a:rPr lang="en-US" dirty="0" smtClean="0"/>
              <a:t> spoon, steel rod, meteorite</a:t>
            </a:r>
          </a:p>
          <a:p>
            <a:r>
              <a:rPr lang="en-US" dirty="0" smtClean="0"/>
              <a:t>Elements are found on the periodic table</a:t>
            </a:r>
          </a:p>
          <a:p>
            <a:pPr lvl="1"/>
            <a:r>
              <a:rPr lang="en-US" dirty="0" smtClean="0"/>
              <a:t>111 elements known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1219200"/>
            <a:ext cx="6172200" cy="365125"/>
          </a:xfrm>
        </p:spPr>
        <p:txBody>
          <a:bodyPr/>
          <a:lstStyle/>
          <a:p>
            <a:pPr algn="l"/>
            <a:r>
              <a:rPr lang="en-US" sz="1400" dirty="0" smtClean="0"/>
              <a:t>I can describe the characteristics of elements, and give examples.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31155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728075" cy="569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27709"/>
            <a:ext cx="6172200" cy="365125"/>
          </a:xfrm>
        </p:spPr>
        <p:txBody>
          <a:bodyPr/>
          <a:lstStyle/>
          <a:p>
            <a:pPr algn="l"/>
            <a:r>
              <a:rPr lang="en-US" sz="1400" dirty="0" smtClean="0"/>
              <a:t>I can describe the characteristics of elements, and give examples.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066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Characteristic properties </a:t>
            </a:r>
            <a:r>
              <a:rPr lang="en-US" dirty="0" smtClean="0"/>
              <a:t>– do not depend on the amt. of the element present.</a:t>
            </a:r>
          </a:p>
          <a:p>
            <a:pPr lvl="1"/>
            <a:r>
              <a:rPr lang="en-US" dirty="0" smtClean="0"/>
              <a:t>Boiling point, melting pt., density, reactivity with acid, color, hardness, flammability</a:t>
            </a:r>
          </a:p>
          <a:p>
            <a:pPr lvl="1"/>
            <a:r>
              <a:rPr lang="en-US" dirty="0" smtClean="0"/>
              <a:t>Can be used to identify elements</a:t>
            </a:r>
          </a:p>
          <a:p>
            <a:r>
              <a:rPr lang="en-US" dirty="0" smtClean="0"/>
              <a:t>Identified by their physical and chemical properties</a:t>
            </a:r>
          </a:p>
          <a:p>
            <a:r>
              <a:rPr lang="en-US" dirty="0" smtClean="0"/>
              <a:t>Categorized by similar properties</a:t>
            </a:r>
          </a:p>
          <a:p>
            <a:pPr lvl="1"/>
            <a:r>
              <a:rPr lang="en-US" dirty="0" smtClean="0"/>
              <a:t>Metals, nonmetals, or metalloids</a:t>
            </a:r>
          </a:p>
          <a:p>
            <a:pPr marL="41148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1219200"/>
            <a:ext cx="6172200" cy="365125"/>
          </a:xfrm>
        </p:spPr>
        <p:txBody>
          <a:bodyPr/>
          <a:lstStyle/>
          <a:p>
            <a:pPr algn="l"/>
            <a:r>
              <a:rPr lang="en-US" sz="1400" dirty="0" smtClean="0"/>
              <a:t>I can describe the characteristics of elements, and give examples.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6665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Metals</a:t>
            </a:r>
          </a:p>
          <a:p>
            <a:pPr lvl="1"/>
            <a:r>
              <a:rPr lang="en-US" dirty="0" smtClean="0"/>
              <a:t>Shiny, conduct heat and electricity, malleable, ductile</a:t>
            </a:r>
          </a:p>
          <a:p>
            <a:pPr lvl="1"/>
            <a:r>
              <a:rPr lang="en-US" dirty="0" smtClean="0"/>
              <a:t>All are solid except mercury</a:t>
            </a:r>
          </a:p>
          <a:p>
            <a:pPr lvl="1"/>
            <a:r>
              <a:rPr lang="en-US" dirty="0" smtClean="0"/>
              <a:t>Examples: copper (Cu), tin (</a:t>
            </a:r>
            <a:r>
              <a:rPr lang="en-US" dirty="0" err="1" smtClean="0"/>
              <a:t>Sn</a:t>
            </a:r>
            <a:r>
              <a:rPr lang="en-US" dirty="0" smtClean="0"/>
              <a:t>), lead (</a:t>
            </a:r>
            <a:r>
              <a:rPr lang="en-US" dirty="0" err="1" smtClean="0"/>
              <a:t>Pb</a:t>
            </a:r>
            <a:r>
              <a:rPr lang="en-US" dirty="0" smtClean="0"/>
              <a:t>), iron (Fe), gold (Au), mercury (Hg)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22193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99239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2255" y="41148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599" y="1219200"/>
            <a:ext cx="6033655" cy="365125"/>
          </a:xfrm>
        </p:spPr>
        <p:txBody>
          <a:bodyPr/>
          <a:lstStyle/>
          <a:p>
            <a:pPr algn="l"/>
            <a:r>
              <a:rPr lang="en-US" sz="1400" dirty="0" smtClean="0"/>
              <a:t>I can classify elements as metals, nonmetals, or metalloids.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29862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2. </a:t>
            </a:r>
            <a:r>
              <a:rPr lang="en-US" b="1" dirty="0" smtClean="0">
                <a:solidFill>
                  <a:srgbClr val="00B050"/>
                </a:solidFill>
              </a:rPr>
              <a:t>Nonmetals</a:t>
            </a:r>
            <a:endParaRPr lang="en-US" b="1" dirty="0">
              <a:solidFill>
                <a:srgbClr val="00B050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Opposite of metals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dull, poor conductors heat and electricity, brittle, not </a:t>
            </a:r>
            <a:r>
              <a:rPr lang="en-US" dirty="0" smtClean="0">
                <a:solidFill>
                  <a:schemeClr val="tx1"/>
                </a:solidFill>
              </a:rPr>
              <a:t>malleable, not ductile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Can be solid, liquid, or gas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Examples:  </a:t>
            </a:r>
            <a:r>
              <a:rPr lang="en-US" dirty="0" smtClean="0">
                <a:solidFill>
                  <a:schemeClr val="tx1"/>
                </a:solidFill>
              </a:rPr>
              <a:t>sulfur (S), iodine (I), neon (Ne), chlorine (</a:t>
            </a:r>
            <a:r>
              <a:rPr lang="en-US" dirty="0" err="1" smtClean="0">
                <a:solidFill>
                  <a:schemeClr val="tx1"/>
                </a:solidFill>
              </a:rPr>
              <a:t>Cl</a:t>
            </a:r>
            <a:r>
              <a:rPr lang="en-US" dirty="0" smtClean="0">
                <a:solidFill>
                  <a:schemeClr val="tx1"/>
                </a:solidFill>
              </a:rPr>
              <a:t>), oxygen (O), hydrogen (H)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43413"/>
            <a:ext cx="1634027" cy="139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2736" y="5372905"/>
            <a:ext cx="1281762" cy="128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26096"/>
            <a:ext cx="1798060" cy="134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7191" y="5036941"/>
            <a:ext cx="1752600" cy="157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4739" y="4530107"/>
            <a:ext cx="1033462" cy="121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599" y="1219200"/>
            <a:ext cx="6033655" cy="365125"/>
          </a:xfrm>
        </p:spPr>
        <p:txBody>
          <a:bodyPr/>
          <a:lstStyle/>
          <a:p>
            <a:pPr algn="l"/>
            <a:r>
              <a:rPr lang="en-US" sz="1400" dirty="0" smtClean="0"/>
              <a:t>I can classify elements as metals, nonmetals, or metalloids.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5347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3.  </a:t>
            </a:r>
            <a:r>
              <a:rPr lang="en-US" b="1" dirty="0" smtClean="0">
                <a:solidFill>
                  <a:srgbClr val="00B050"/>
                </a:solidFill>
              </a:rPr>
              <a:t>Metalloids </a:t>
            </a:r>
            <a:endParaRPr lang="en-US" b="1" dirty="0">
              <a:solidFill>
                <a:srgbClr val="00B050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Properties of both metals and nonmetals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Semi-conductors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Some shiny, some dull, somewhat malleable and ductile, some conduct heat and electricity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Solids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Examples:  </a:t>
            </a:r>
            <a:r>
              <a:rPr lang="en-US" dirty="0" smtClean="0">
                <a:solidFill>
                  <a:schemeClr val="tx1"/>
                </a:solidFill>
              </a:rPr>
              <a:t>boron (B), silicon (Si), germanium (</a:t>
            </a:r>
            <a:r>
              <a:rPr lang="en-US" dirty="0" err="1" smtClean="0">
                <a:solidFill>
                  <a:schemeClr val="tx1"/>
                </a:solidFill>
              </a:rPr>
              <a:t>Ge</a:t>
            </a:r>
            <a:r>
              <a:rPr lang="en-US" dirty="0" smtClean="0">
                <a:solidFill>
                  <a:schemeClr val="tx1"/>
                </a:solidFill>
              </a:rPr>
              <a:t>), arsenic (As), antimony (</a:t>
            </a:r>
            <a:r>
              <a:rPr lang="en-US" dirty="0" err="1" smtClean="0">
                <a:solidFill>
                  <a:schemeClr val="tx1"/>
                </a:solidFill>
              </a:rPr>
              <a:t>Sb</a:t>
            </a:r>
            <a:r>
              <a:rPr lang="en-US" dirty="0" smtClean="0">
                <a:solidFill>
                  <a:schemeClr val="tx1"/>
                </a:solidFill>
              </a:rPr>
              <a:t>), tellurium (</a:t>
            </a:r>
            <a:r>
              <a:rPr lang="en-US" dirty="0" err="1" smtClean="0">
                <a:solidFill>
                  <a:schemeClr val="tx1"/>
                </a:solidFill>
              </a:rPr>
              <a:t>Te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14875"/>
            <a:ext cx="1447800" cy="135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87166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07948"/>
            <a:ext cx="1604962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5019" y="4459216"/>
            <a:ext cx="1223962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918796"/>
            <a:ext cx="1528763" cy="152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599" y="1219200"/>
            <a:ext cx="6033655" cy="365125"/>
          </a:xfrm>
        </p:spPr>
        <p:txBody>
          <a:bodyPr/>
          <a:lstStyle/>
          <a:p>
            <a:pPr algn="l"/>
            <a:r>
              <a:rPr lang="en-US" sz="1400" dirty="0" smtClean="0"/>
              <a:t>I can classify elements as metals, nonmetals, or metalloids.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2618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96619" cy="50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381000"/>
            <a:ext cx="5562600" cy="365125"/>
          </a:xfrm>
        </p:spPr>
        <p:txBody>
          <a:bodyPr/>
          <a:lstStyle/>
          <a:p>
            <a:pPr algn="l"/>
            <a:r>
              <a:rPr lang="en-US" sz="1400" dirty="0" smtClean="0"/>
              <a:t>I can distinguish between metals, nonmetals, and metalloids.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5406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2043</TotalTime>
  <Words>1044</Words>
  <Application>Microsoft Office PowerPoint</Application>
  <PresentationFormat>On-screen Show (4:3)</PresentationFormat>
  <Paragraphs>185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Apothecary</vt:lpstr>
      <vt:lpstr>Slide 1</vt:lpstr>
      <vt:lpstr>Objectives</vt:lpstr>
      <vt:lpstr>Elements</vt:lpstr>
      <vt:lpstr>Slide 4</vt:lpstr>
      <vt:lpstr>Properties of Elements</vt:lpstr>
      <vt:lpstr>Classifying Elements</vt:lpstr>
      <vt:lpstr>Classifying Elements</vt:lpstr>
      <vt:lpstr>Classifying elements</vt:lpstr>
      <vt:lpstr>Slide 9</vt:lpstr>
      <vt:lpstr>Compounds</vt:lpstr>
      <vt:lpstr>Common Compounds</vt:lpstr>
      <vt:lpstr>Slide 12</vt:lpstr>
      <vt:lpstr>Properties of Compounds</vt:lpstr>
      <vt:lpstr>Sodium reacting with water</vt:lpstr>
      <vt:lpstr>Mixtures</vt:lpstr>
      <vt:lpstr>Mixtures vs. compounds</vt:lpstr>
      <vt:lpstr>Solutions</vt:lpstr>
      <vt:lpstr>Solutions</vt:lpstr>
      <vt:lpstr>Concentration of solutions</vt:lpstr>
      <vt:lpstr>suspensions</vt:lpstr>
      <vt:lpstr>Colloids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Riddle</dc:creator>
  <cp:lastModifiedBy>allisonl.kickham</cp:lastModifiedBy>
  <cp:revision>53</cp:revision>
  <dcterms:created xsi:type="dcterms:W3CDTF">2011-01-24T14:38:44Z</dcterms:created>
  <dcterms:modified xsi:type="dcterms:W3CDTF">2014-12-02T14:02:56Z</dcterms:modified>
</cp:coreProperties>
</file>