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9" r:id="rId22"/>
    <p:sldId id="276" r:id="rId23"/>
    <p:sldId id="277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1C54D-0C61-4A94-82E5-7D71EDC2152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C74A3-C1D5-4889-9E52-373EC6B3A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97580-3C56-45B5-AED6-446A2AC453A0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AAC73-EAD5-4332-A3B9-68DEEBA5C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77DEF-4BD0-4E41-AEEE-939F6A05F0C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37F4223-C3B1-4DA0-9B65-75F578485011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B7720BF-86B9-46CA-8196-802F89FEEB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7F4223-C3B1-4DA0-9B65-75F578485011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7720BF-86B9-46CA-8196-802F89FEE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7F4223-C3B1-4DA0-9B65-75F578485011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7720BF-86B9-46CA-8196-802F89FEE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7F4223-C3B1-4DA0-9B65-75F578485011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7720BF-86B9-46CA-8196-802F89FEE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37F4223-C3B1-4DA0-9B65-75F578485011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B7720BF-86B9-46CA-8196-802F89FEEB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7F4223-C3B1-4DA0-9B65-75F578485011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B7720BF-86B9-46CA-8196-802F89FEEB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7F4223-C3B1-4DA0-9B65-75F578485011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B7720BF-86B9-46CA-8196-802F89FEE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7F4223-C3B1-4DA0-9B65-75F578485011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7720BF-86B9-46CA-8196-802F89FEEB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7F4223-C3B1-4DA0-9B65-75F578485011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7720BF-86B9-46CA-8196-802F89FEE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37F4223-C3B1-4DA0-9B65-75F578485011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B7720BF-86B9-46CA-8196-802F89FEEB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37F4223-C3B1-4DA0-9B65-75F578485011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B7720BF-86B9-46CA-8196-802F89FEEB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37F4223-C3B1-4DA0-9B65-75F578485011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B7720BF-86B9-46CA-8196-802F89FEEB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antelopes+butting+heads&amp;source=images&amp;cd=&amp;cad=rja&amp;docid=u2Ui3o7XNEIiLM&amp;tbnid=eJuU2_SYhcacHM:&amp;ved=0CAUQjRw&amp;url=http://www.bighorn.org/photogallery.html&amp;ei=-gZGUf-HGIaM0QGJ6YDYBw&amp;psig=AFQjCNH9aXfhBrk0V6qVH9SwqFl4NIUvkw&amp;ust=1363630121586805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fighting+for+space&amp;source=images&amp;cd=&amp;cad=rja&amp;docid=mq0kLzE3k0Yd8M&amp;tbnid=wd-UXOqfNwSJGM:&amp;ved=0CAUQjRw&amp;url=http://www.123rf.com/photo_11809687_photo-of-paparazzi-fighting-for-space-to-take-photos.html&amp;ei=bQdGUfc6wejSAb_TgOgO&amp;psig=AFQjCNGKeiNdL6oKh4M8OOrN-1ivcQVD2w&amp;ust=1363630299874105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fighting+for+food&amp;source=images&amp;cd=&amp;cad=rja&amp;docid=YDofLxy4FAZ2qM&amp;tbnid=iQu-YXypwemLKM:&amp;ved=0CAUQjRw&amp;url=http://www.dailymail.co.uk/travel/article-1244118/Haiti-earthquake-disaster-Cruise-ships-continue-visit-despite-rising-death-toll.html&amp;ei=xwdGUeL-Mci30QHamIDoDQ&amp;psig=AFQjCNF7vQdeO75I9T_eKXodra8VuHiXJA&amp;ust=1363630392455436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fighting+for+mates&amp;source=images&amp;cd=&amp;cad=rja&amp;docid=0l9mqXBXFdDQcM&amp;tbnid=8ehc_OIQN555mM:&amp;ved=0CAUQjRw&amp;url=http://www.nikondigital.org/content/content/breakthrough-teleconverter-consumer-d-slr-lenses-0&amp;ei=2ghGUZvgLeOU0QHw9YHICw&amp;psig=AFQjCNF_HC6yHLzFMsRhkw2jqR6_QATBJg&amp;ust=1363630533087651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fight+for+survival&amp;source=images&amp;cd=&amp;cad=rja&amp;docid=n4PoDWBT-yzt8M&amp;tbnid=LmCfEkZmIL3WqM:&amp;ved=0CAUQjRw&amp;url=http://pichaus.com/showcase-raw-survival-wild-@2063efc940fb940afc337c40ae30f805/&amp;ei=KApGUbbXIsi80QHyvIGwBg&amp;psig=AFQjCNHaqnx1R_V-BDh3xgEyZ6TwsNaH7Q&amp;ust=1363631007783692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bebo.com/PhotoAlbums.jsp?ProfilePhoto=Y&amp;MemberId=4887859122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lamark&amp;source=images&amp;cd=&amp;cad=rja&amp;docid=16nd5IMnHIeU7M&amp;tbnid=uhf-u4H81ngSKM:&amp;ved=0CAUQjRw&amp;url=http://perso.wanadoo.es/cano2004/grandesfilosofos/lamarck.htm&amp;ei=A_9FUfi-NIfC0AHNrYHYDw&amp;bvm=bv.43828540,d.dmg&amp;psig=AFQjCNEleP8zZGUlQnDa92pbq1y4gll0Mg&amp;ust=1363628150717770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lamark&amp;source=images&amp;cd=&amp;cad=rja&amp;docid=xj5A7ERtqSZqmM&amp;tbnid=7wcaLjJ6ai2sfM:&amp;ved=0CAUQjRw&amp;url=http://p7sts1011.blogspot.com/2011_01_01_archive.html&amp;ei=hv9FUfb-Oe2Q0QHVqIDgBA&amp;bvm=bv.43828540,d.dmg&amp;psig=AFQjCNEleP8zZGUlQnDa92pbq1y4gll0Mg&amp;ust=1363628150717770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lamark&amp;source=images&amp;cd=&amp;cad=rja&amp;docid=16nd5IMnHIeU7M&amp;tbnid=uhf-u4H81ngSKM:&amp;ved=0CAUQjRw&amp;url=http://perso.wanadoo.es/cano2004/grandesfilosofos/lamarck.htm&amp;ei=A_9FUfi-NIfC0AHNrYHYDw&amp;bvm=bv.43828540,d.dmg&amp;psig=AFQjCNEleP8zZGUlQnDa92pbq1y4gll0Mg&amp;ust=1363628150717770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darwin&amp;source=images&amp;cd=&amp;cad=rja&amp;docid=Az15WAlymITqkM&amp;tbnid=BRXR0CqUkTZuZM:&amp;ved=0CAUQjRw&amp;url=http://galapagosonline.wordpress.com/2011/09/15/charles-darwin-in-galapagos/&amp;ei=wwJGUeG-AYWG0QGK5YCoCw&amp;bvm=bv.43828540,d.dmg&amp;psig=AFQjCNH05K5ZJRQrH9wLkKeaoOBybzOObg&amp;ust=136362910959771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Evolution: Natural </a:t>
            </a:r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85456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HOW does his Theory of Natural Selection work?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3124200" cy="4572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458200" cy="4178300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IT HAS FOUR (4) PRINCIPLES: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582930" indent="-514350"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582930" indent="-514350"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582930" indent="-514350"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682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37856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does the Theory of Natural Selection work????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0" y="1435100"/>
            <a:ext cx="4800600" cy="4572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Most  living things have more babies than will normally survive.</a:t>
            </a:r>
          </a:p>
          <a:p>
            <a:endParaRPr lang="en-US" sz="2400" dirty="0" smtClean="0"/>
          </a:p>
          <a:p>
            <a:r>
              <a:rPr lang="en-US" sz="2400" dirty="0" smtClean="0"/>
              <a:t>This is called: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1. OVERPRODUCTION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7" name="Content Placeholder 6" descr="http://4.bp.blogspot.com/_XBzdQo4oISk/SaXrKKugTdI/AAAAAAAAB0M/r5wjzF8O4AY/s400/octomom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828800"/>
            <a:ext cx="3552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44" y="304800"/>
            <a:ext cx="8285456" cy="9144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Here’s some examples of OVERPRODUCTION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0" y="1752600"/>
            <a:ext cx="4180864" cy="4495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Snapping turtles can lay 30 to 80 eggs at a time!</a:t>
            </a:r>
          </a:p>
        </p:txBody>
      </p:sp>
      <p:pic>
        <p:nvPicPr>
          <p:cNvPr id="5" name="Content Placeholder 4" descr="http://cache.daylife.com/imageserve/03uddRM8EHa9o/610x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81200"/>
            <a:ext cx="4648200" cy="409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1088136"/>
          </a:xfrm>
        </p:spPr>
        <p:txBody>
          <a:bodyPr/>
          <a:lstStyle/>
          <a:p>
            <a:r>
              <a:rPr lang="en-US" sz="3200" dirty="0" smtClean="0"/>
              <a:t>With all these babies, you are bound to have VARIATIONS </a:t>
            </a:r>
            <a:r>
              <a:rPr lang="en-US" sz="2400" dirty="0" smtClean="0"/>
              <a:t>(differences). [#2]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781050"/>
          </a:xfrm>
        </p:spPr>
        <p:txBody>
          <a:bodyPr>
            <a:noAutofit/>
          </a:bodyPr>
          <a:lstStyle/>
          <a:p>
            <a:r>
              <a:rPr lang="en-US" dirty="0" smtClean="0"/>
              <a:t>Some  babies will be big,</a:t>
            </a:r>
          </a:p>
          <a:p>
            <a:r>
              <a:rPr lang="en-US" dirty="0" smtClean="0"/>
              <a:t> some small….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724400" y="2514600"/>
            <a:ext cx="4041775" cy="639762"/>
          </a:xfrm>
        </p:spPr>
        <p:txBody>
          <a:bodyPr>
            <a:noAutofit/>
          </a:bodyPr>
          <a:lstStyle/>
          <a:p>
            <a:r>
              <a:rPr lang="en-US" dirty="0" smtClean="0"/>
              <a:t>Some babies will be smart,</a:t>
            </a:r>
          </a:p>
          <a:p>
            <a:r>
              <a:rPr lang="en-US" dirty="0" smtClean="0"/>
              <a:t>Some babies will be athletic.</a:t>
            </a:r>
            <a:endParaRPr lang="en-US" dirty="0"/>
          </a:p>
        </p:txBody>
      </p:sp>
      <p:pic>
        <p:nvPicPr>
          <p:cNvPr id="10" name="Content Placeholder 9" descr="http://img.thesun.co.uk/multimedia/archive/00003/fatbaby_3050a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41558"/>
            <a:ext cx="4040188" cy="23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 descr="http://www.hollywoodtoday.net/wp-content/uploads/2007/01/obama-looks-to-hollywood-for-support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124200"/>
            <a:ext cx="2180146" cy="168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image.examiner.com/images/blog/wysiwyg/image/lebron-james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191000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85456" cy="1295400"/>
          </a:xfrm>
        </p:spPr>
        <p:txBody>
          <a:bodyPr/>
          <a:lstStyle/>
          <a:p>
            <a:r>
              <a:rPr lang="en-US" sz="3200" dirty="0" smtClean="0"/>
              <a:t>With too many living things around, things are going to get </a:t>
            </a:r>
            <a:r>
              <a:rPr lang="en-US" sz="3200" dirty="0" smtClean="0">
                <a:latin typeface="Impact" pitchFamily="34" charset="0"/>
                <a:cs typeface="Narkisim" pitchFamily="34" charset="-79"/>
              </a:rPr>
              <a:t>rough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209800"/>
            <a:ext cx="3810000" cy="37973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THERE’S LOTS OF </a:t>
            </a:r>
          </a:p>
          <a:p>
            <a:r>
              <a:rPr lang="en-US" sz="3200" dirty="0" smtClean="0"/>
              <a:t>COMPETITION!!!</a:t>
            </a:r>
            <a:endParaRPr lang="en-US" sz="3200" dirty="0"/>
          </a:p>
        </p:txBody>
      </p:sp>
      <p:pic>
        <p:nvPicPr>
          <p:cNvPr id="5" name="Content Placeholder 4" descr="http://sportzfun.com/photos/albums/boxing/boxing_giant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32385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37856" cy="106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With too many living things around, things are going to get </a:t>
            </a:r>
            <a:r>
              <a:rPr lang="en-US" sz="2800" dirty="0" smtClean="0">
                <a:latin typeface="Impact" pitchFamily="34" charset="0"/>
                <a:cs typeface="Narkisim" pitchFamily="34" charset="-79"/>
              </a:rPr>
              <a:t>rough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pic>
        <p:nvPicPr>
          <p:cNvPr id="7170" name="Picture 2" descr="http://www.bighorn.org/images/bighornclas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19400"/>
            <a:ext cx="5638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4038600"/>
            <a:ext cx="4094456" cy="1295400"/>
          </a:xfrm>
        </p:spPr>
        <p:txBody>
          <a:bodyPr/>
          <a:lstStyle/>
          <a:p>
            <a:r>
              <a:rPr lang="en-US" dirty="0" smtClean="0"/>
              <a:t>…for status,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9050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THERE’S LOTS OF </a:t>
            </a:r>
          </a:p>
          <a:p>
            <a:r>
              <a:rPr lang="en-US" sz="2800" dirty="0" smtClean="0"/>
              <a:t>COMPETITION!!!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0067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14056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With too many living things around, things are going to get </a:t>
            </a:r>
            <a:r>
              <a:rPr lang="en-US" sz="2800" dirty="0" smtClean="0">
                <a:latin typeface="Impact" pitchFamily="34" charset="0"/>
                <a:cs typeface="Narkisim" pitchFamily="34" charset="-79"/>
              </a:rPr>
              <a:t>rough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3505200"/>
            <a:ext cx="4343400" cy="2514600"/>
          </a:xfrm>
        </p:spPr>
        <p:txBody>
          <a:bodyPr/>
          <a:lstStyle/>
          <a:p>
            <a:r>
              <a:rPr lang="en-US" dirty="0" smtClean="0"/>
              <a:t>…for space …opportunities,</a:t>
            </a:r>
            <a:endParaRPr lang="en-US" dirty="0"/>
          </a:p>
        </p:txBody>
      </p:sp>
      <p:pic>
        <p:nvPicPr>
          <p:cNvPr id="10242" name="Picture 2" descr="http://us.123rf.com/400wm/400/400/sumners/sumners1112/sumners111200036/11809687-photo-of-paparazzi-fighting-for-space-to-take-photo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394335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17526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THERE’S LOTS OF </a:t>
            </a:r>
          </a:p>
          <a:p>
            <a:r>
              <a:rPr lang="en-US" sz="2800" dirty="0" smtClean="0"/>
              <a:t>COMPETITION!!!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05795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14056" cy="76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With too many living things around, things are going to get </a:t>
            </a:r>
            <a:r>
              <a:rPr lang="en-US" sz="2800" dirty="0" smtClean="0">
                <a:latin typeface="Impact" pitchFamily="34" charset="0"/>
                <a:cs typeface="Narkisim" pitchFamily="34" charset="-79"/>
              </a:rPr>
              <a:t>rough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4038600"/>
            <a:ext cx="3733800" cy="3568700"/>
          </a:xfrm>
        </p:spPr>
        <p:txBody>
          <a:bodyPr/>
          <a:lstStyle/>
          <a:p>
            <a:pPr marL="68580" indent="0" algn="ctr">
              <a:buNone/>
            </a:pPr>
            <a:r>
              <a:rPr lang="en-US" dirty="0" smtClean="0"/>
              <a:t>…for food!</a:t>
            </a:r>
            <a:endParaRPr lang="en-US" dirty="0"/>
          </a:p>
        </p:txBody>
      </p:sp>
      <p:pic>
        <p:nvPicPr>
          <p:cNvPr id="11266" name="Picture 2" descr="http://i.dailymail.co.uk/i/pix/2010/01/18/article-1244118-07E85098000005DC-651_468x29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67000"/>
            <a:ext cx="610316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17526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THERE’S LOTS OF </a:t>
            </a:r>
          </a:p>
          <a:p>
            <a:r>
              <a:rPr lang="en-US" sz="2800" dirty="0" smtClean="0"/>
              <a:t>COMPETITION!!!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8664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09256" cy="76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With too many living things around, things are going to get </a:t>
            </a:r>
            <a:r>
              <a:rPr lang="en-US" sz="2400" dirty="0" smtClean="0">
                <a:latin typeface="Impact" pitchFamily="34" charset="0"/>
                <a:cs typeface="Narkisim" pitchFamily="34" charset="-79"/>
              </a:rPr>
              <a:t>rough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-838200" y="3657600"/>
            <a:ext cx="5486400" cy="4178300"/>
          </a:xfrm>
        </p:spPr>
        <p:txBody>
          <a:bodyPr/>
          <a:lstStyle/>
          <a:p>
            <a:pPr marL="68580" indent="0" algn="ctr">
              <a:buNone/>
            </a:pPr>
            <a:r>
              <a:rPr lang="en-US" dirty="0" smtClean="0"/>
              <a:t>…for mates!</a:t>
            </a:r>
            <a:endParaRPr lang="en-US" dirty="0"/>
          </a:p>
        </p:txBody>
      </p:sp>
      <p:pic>
        <p:nvPicPr>
          <p:cNvPr id="13314" name="Picture 2" descr="http://www.nikondigital.org/content/files/images/Re_AfBullfrog_0063.previe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67000"/>
            <a:ext cx="55721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15240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THERE’S LOTS OF </a:t>
            </a:r>
          </a:p>
          <a:p>
            <a:r>
              <a:rPr lang="en-US" sz="2800" dirty="0" smtClean="0"/>
              <a:t>COMPETITION!!!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8330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14056" cy="106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With too many living things around, things are going to get </a:t>
            </a:r>
            <a:r>
              <a:rPr lang="en-US" sz="2800" dirty="0" smtClean="0">
                <a:latin typeface="Impact" pitchFamily="34" charset="0"/>
                <a:cs typeface="Narkisim" pitchFamily="34" charset="-79"/>
              </a:rPr>
              <a:t>rough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-1066800" y="3657600"/>
            <a:ext cx="5486400" cy="3644900"/>
          </a:xfrm>
        </p:spPr>
        <p:txBody>
          <a:bodyPr/>
          <a:lstStyle/>
          <a:p>
            <a:pPr marL="68580" indent="0" algn="ctr">
              <a:buNone/>
            </a:pPr>
            <a:r>
              <a:rPr lang="en-US" dirty="0" smtClean="0"/>
              <a:t>…for LIFE!</a:t>
            </a:r>
            <a:endParaRPr lang="en-US" dirty="0"/>
          </a:p>
        </p:txBody>
      </p:sp>
      <p:pic>
        <p:nvPicPr>
          <p:cNvPr id="16386" name="Picture 2" descr="http://www.inspirefirst.com/wp-content/uploads/2011/04/ZVh2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58007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16764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THERE’S LOTS OF </a:t>
            </a:r>
          </a:p>
          <a:p>
            <a:r>
              <a:rPr lang="en-US" sz="2800" dirty="0" smtClean="0"/>
              <a:t>COMPETITION!!!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9505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839200" cy="45262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Explain what is going on in this picture in a short narrative format. Be creative with your story. Include why this species has to change and what you think their next change will be</a:t>
            </a:r>
            <a:endParaRPr lang="en-US" sz="2800" dirty="0"/>
          </a:p>
        </p:txBody>
      </p:sp>
      <p:pic>
        <p:nvPicPr>
          <p:cNvPr id="38914" name="Picture 2" descr="http://hydrodictyon.eeb.uconn.edu/courses/EEB210/ev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0"/>
            <a:ext cx="8382000" cy="3507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61656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 nature, COMPETITION does NOT always favor the mighty.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992144" y="1676400"/>
            <a:ext cx="6151856" cy="171184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2400" dirty="0" smtClean="0"/>
              <a:t>Sometimes it is the LUCKY or MOST PREPARED  who win!</a:t>
            </a:r>
            <a:endParaRPr lang="en-US" sz="2400" dirty="0"/>
          </a:p>
        </p:txBody>
      </p:sp>
      <p:pic>
        <p:nvPicPr>
          <p:cNvPr id="5" name="Content Placeholder 4" descr="http://sportzfun.com/photos/albums/boxing/boxing_squirrel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352800"/>
            <a:ext cx="3333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3733800"/>
            <a:ext cx="8839200" cy="197510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THIS GOES ON FOR GENERATION AFTER GENERATION and so on…</a:t>
            </a:r>
            <a:endParaRPr lang="en-US" sz="40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14400" y="762000"/>
            <a:ext cx="7772400" cy="15087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AND SO IT GOES,  THROUGH </a:t>
            </a:r>
            <a:r>
              <a:rPr lang="en-US" sz="2800" dirty="0" smtClean="0">
                <a:solidFill>
                  <a:srgbClr val="FFC000"/>
                </a:solidFill>
              </a:rPr>
              <a:t>NATURAL SELECTION</a:t>
            </a:r>
            <a:r>
              <a:rPr lang="en-US" dirty="0" smtClean="0"/>
              <a:t>, A SINGLE SPECIES </a:t>
            </a:r>
            <a:r>
              <a:rPr lang="en-US" dirty="0" smtClean="0">
                <a:solidFill>
                  <a:srgbClr val="002060"/>
                </a:solidFill>
              </a:rPr>
              <a:t>OVERPRODUCES has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VARIATIONS</a:t>
            </a:r>
            <a:r>
              <a:rPr lang="en-US" dirty="0" smtClean="0"/>
              <a:t> OF OFFSPRING  (some with mutations) WHO THEN MUST </a:t>
            </a:r>
            <a:r>
              <a:rPr lang="en-US" dirty="0" smtClean="0">
                <a:solidFill>
                  <a:srgbClr val="FF0000"/>
                </a:solidFill>
              </a:rPr>
              <a:t>COMPETE</a:t>
            </a:r>
            <a:r>
              <a:rPr lang="en-US" dirty="0" smtClean="0"/>
              <a:t> TO survive and reproduce!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3352800"/>
            <a:ext cx="8229600" cy="3048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AFTER HUNDREDS OF THOUSANDS OF YEARS, SCIENTISTS BELIEVE A SPECIES CAN EVOLVE INTO ANOTHER NEW, MORE SUCCESSFUL SPECIEs!!!!!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839200" cy="2514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After MANY THOUSANDS of  YEARS, a single species undergoes </a:t>
            </a:r>
            <a:r>
              <a:rPr lang="en-US" sz="3200" b="1" dirty="0" smtClean="0">
                <a:solidFill>
                  <a:srgbClr val="FFC000"/>
                </a:solidFill>
              </a:rPr>
              <a:t>ADAPTATION</a:t>
            </a:r>
            <a:r>
              <a:rPr lang="en-US" sz="3200" dirty="0" smtClean="0"/>
              <a:t> (#4) where its entire race takes on fresh characteristics of the most successful competitors selected of its kind!!!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words for the THEORY of NATURAL SELECTION: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7772400" cy="3840960"/>
          </a:xfrm>
        </p:spPr>
        <p:txBody>
          <a:bodyPr>
            <a:normAutofit fontScale="92500"/>
          </a:bodyPr>
          <a:lstStyle/>
          <a:p>
            <a:pPr marL="582930" indent="-514350">
              <a:buFont typeface="+mj-lt"/>
              <a:buAutoNum type="arabicPeriod"/>
            </a:pPr>
            <a:r>
              <a:rPr lang="en-US" dirty="0" smtClean="0"/>
              <a:t>OVERPRODUCTION (too many babies than will survive)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VARIATION   (all with different traits plus occasional genetic mutations)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COMPETITION (selection of a winner)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ADAPTATION </a:t>
            </a:r>
            <a:r>
              <a:rPr lang="en-US" sz="2800" dirty="0" smtClean="0"/>
              <a:t>(over  many, MANY generations these most beneficial traits endure (last)!)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66800" y="1752600"/>
            <a:ext cx="7315200" cy="977486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 smtClean="0">
                <a:latin typeface="Arial Black" pitchFamily="34" charset="0"/>
              </a:rPr>
              <a:t>SURVIVAL OF THE FITTEST!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2131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That’s why we call the Theory of Natural Selection…</a:t>
            </a:r>
            <a:endParaRPr lang="en-US" dirty="0"/>
          </a:p>
        </p:txBody>
      </p:sp>
      <p:pic>
        <p:nvPicPr>
          <p:cNvPr id="6" name="Content Placeholder 3" descr="http://i1.bebo.com/038b/0/mediuml/2007/10/17/08/2106739210a5844986390ml.jpg">
            <a:hlinkClick r:id="rId2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590800"/>
            <a:ext cx="4267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266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276600"/>
            <a:ext cx="8229600" cy="2209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It is how the </a:t>
            </a:r>
            <a:r>
              <a:rPr lang="en-US" dirty="0" smtClean="0">
                <a:solidFill>
                  <a:schemeClr val="tx1"/>
                </a:solidFill>
              </a:rPr>
              <a:t>EARTH</a:t>
            </a:r>
            <a:r>
              <a:rPr lang="en-US" dirty="0" smtClean="0">
                <a:solidFill>
                  <a:schemeClr val="bg1"/>
                </a:solidFill>
              </a:rPr>
              <a:t> changes over millions of years!!!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772400" cy="1508760"/>
          </a:xfrm>
        </p:spPr>
        <p:txBody>
          <a:bodyPr/>
          <a:lstStyle/>
          <a:p>
            <a:r>
              <a:rPr lang="en-US" sz="2800" dirty="0" smtClean="0"/>
              <a:t>YOU  KNOW WHAT </a:t>
            </a:r>
            <a:r>
              <a:rPr lang="en-US" sz="2800" u="sng" dirty="0" smtClean="0"/>
              <a:t>GEOLOGICAL EVOLUTION</a:t>
            </a:r>
            <a:r>
              <a:rPr lang="en-US" sz="2800" dirty="0" smtClean="0"/>
              <a:t>  IS , RIGHT???</a:t>
            </a:r>
            <a:r>
              <a:rPr lang="en-US" dirty="0" smtClean="0"/>
              <a:t>									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38600" y="3962400"/>
            <a:ext cx="2209800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9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2064"/>
            <a:ext cx="8382000" cy="1316736"/>
          </a:xfrm>
        </p:spPr>
        <p:txBody>
          <a:bodyPr/>
          <a:lstStyle/>
          <a:p>
            <a:r>
              <a:rPr lang="en-US" sz="3600" dirty="0" smtClean="0"/>
              <a:t>What </a:t>
            </a:r>
            <a:r>
              <a:rPr lang="en-US" sz="3600" u="sng" dirty="0" smtClean="0"/>
              <a:t>THEORY</a:t>
            </a:r>
            <a:r>
              <a:rPr lang="en-US" sz="3600" dirty="0" smtClean="0"/>
              <a:t> do we follow regarding GEOLOGICAL EVOLUTION?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305800" cy="4069560"/>
          </a:xfrm>
        </p:spPr>
        <p:txBody>
          <a:bodyPr>
            <a:normAutofit/>
          </a:bodyPr>
          <a:lstStyle/>
          <a:p>
            <a:r>
              <a:rPr lang="en-US" dirty="0" smtClean="0"/>
              <a:t>The THEORY of </a:t>
            </a:r>
            <a:r>
              <a:rPr lang="en-US" u="sng" dirty="0" smtClean="0"/>
              <a:t>PLATE TECTONICS</a:t>
            </a:r>
            <a:r>
              <a:rPr lang="en-US" dirty="0" smtClean="0"/>
              <a:t>!!!!!!</a:t>
            </a:r>
          </a:p>
          <a:p>
            <a:r>
              <a:rPr lang="en-US" dirty="0" smtClean="0"/>
              <a:t>You know  this!  It is that the Earth is made up of pieces called PLATES.</a:t>
            </a:r>
          </a:p>
          <a:p>
            <a:r>
              <a:rPr lang="en-US" dirty="0" smtClean="0"/>
              <a:t>Plates move around the Earth very slowly on magma, sometimes colliding (converging to form mountains &amp; volcanoes) sometimes diverging (to form wider oceans and hydrothermal vents).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774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2895600"/>
            <a:ext cx="8229600" cy="2209800"/>
          </a:xfrm>
        </p:spPr>
        <p:txBody>
          <a:bodyPr/>
          <a:lstStyle/>
          <a:p>
            <a:pPr algn="ctr"/>
            <a:r>
              <a:rPr lang="en-US" dirty="0" smtClean="0"/>
              <a:t>It is how </a:t>
            </a:r>
            <a:r>
              <a:rPr lang="en-US" u="sng" dirty="0" smtClean="0"/>
              <a:t>life</a:t>
            </a:r>
            <a:r>
              <a:rPr lang="en-US" dirty="0" smtClean="0"/>
              <a:t> changes over many thousands of years!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304800"/>
            <a:ext cx="8153400" cy="188976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What about </a:t>
            </a:r>
            <a:r>
              <a:rPr lang="en-US" sz="3600" u="sng" dirty="0" smtClean="0">
                <a:solidFill>
                  <a:schemeClr val="bg1"/>
                </a:solidFill>
              </a:rPr>
              <a:t>BIOLOGICAL EVOLUTION</a:t>
            </a:r>
            <a:r>
              <a:rPr lang="en-US" sz="3600" dirty="0" smtClean="0">
                <a:solidFill>
                  <a:schemeClr val="bg1"/>
                </a:solidFill>
              </a:rPr>
              <a:t>?  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76600" y="3733800"/>
            <a:ext cx="9906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87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74064"/>
          </a:xfrm>
        </p:spPr>
        <p:txBody>
          <a:bodyPr/>
          <a:lstStyle/>
          <a:p>
            <a:pPr algn="ctr"/>
            <a:r>
              <a:rPr lang="en-US" sz="3600" dirty="0" smtClean="0"/>
              <a:t>What </a:t>
            </a:r>
            <a:r>
              <a:rPr lang="en-US" sz="3600" u="sng" dirty="0" smtClean="0"/>
              <a:t>THEORY</a:t>
            </a:r>
            <a:r>
              <a:rPr lang="en-US" sz="3600" dirty="0" smtClean="0"/>
              <a:t> do we follow regarding BIOLOGICAL EVOLUTION?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LAMARK had a good theory…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 proposed that living things can acquire (get) new traits throughout their lifetime …</a:t>
            </a:r>
          </a:p>
          <a:p>
            <a:endParaRPr lang="en-US" dirty="0"/>
          </a:p>
          <a:p>
            <a:r>
              <a:rPr lang="en-US" dirty="0" smtClean="0"/>
              <a:t>&amp; pass them onto their offspring.</a:t>
            </a:r>
            <a:endParaRPr lang="en-US" dirty="0"/>
          </a:p>
        </p:txBody>
      </p:sp>
      <p:pic>
        <p:nvPicPr>
          <p:cNvPr id="1026" name="Picture 2" descr="http://perso.wanadoo.es/cano2004/imagenes/lamar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599"/>
            <a:ext cx="2514600" cy="341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755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this giraffe…</a:t>
            </a:r>
            <a:endParaRPr lang="en-US" dirty="0"/>
          </a:p>
        </p:txBody>
      </p:sp>
      <p:pic>
        <p:nvPicPr>
          <p:cNvPr id="2050" name="Picture 2" descr="http://4.bp.blogspot.com/_KF6Jq2oOR40/TT9v_j64AiI/AAAAAAAAAAo/KnvGdA-mHjU/s1600/l2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103303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28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763000" cy="12740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While </a:t>
            </a:r>
            <a:r>
              <a:rPr lang="en-US" sz="3600" dirty="0" err="1" smtClean="0"/>
              <a:t>Lamark’s</a:t>
            </a:r>
            <a:r>
              <a:rPr lang="en-US" sz="3600" dirty="0" smtClean="0"/>
              <a:t> theory fell “short,” it still has some merit in the field of </a:t>
            </a:r>
            <a:r>
              <a:rPr lang="en-US" sz="3600" b="1" u="sng" dirty="0" smtClean="0"/>
              <a:t>epigenetics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33625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Some of our genes (DNA instructions) can switch on or off during our lifetimes.</a:t>
            </a:r>
          </a:p>
          <a:p>
            <a:endParaRPr lang="en-US" dirty="0"/>
          </a:p>
          <a:p>
            <a:r>
              <a:rPr lang="en-US" dirty="0" smtClean="0"/>
              <a:t>Making it possible for offspring to acquire new “improved” instructions on surviving.</a:t>
            </a:r>
            <a:endParaRPr lang="en-US" dirty="0"/>
          </a:p>
        </p:txBody>
      </p:sp>
      <p:pic>
        <p:nvPicPr>
          <p:cNvPr id="1026" name="Picture 2" descr="http://perso.wanadoo.es/cano2004/imagenes/lamar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2514600" cy="341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81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405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What </a:t>
            </a:r>
            <a:r>
              <a:rPr lang="en-US" sz="3600" u="sng" dirty="0" smtClean="0"/>
              <a:t>THEORY</a:t>
            </a:r>
            <a:r>
              <a:rPr lang="en-US" sz="3600" dirty="0" smtClean="0"/>
              <a:t> do we follow regarding BIOLOGICAL EVOLUTION?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819400"/>
            <a:ext cx="7315200" cy="3124200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DARWIN’s</a:t>
            </a:r>
          </a:p>
          <a:p>
            <a:pPr algn="r">
              <a:buNone/>
            </a:pPr>
            <a:r>
              <a:rPr lang="en-US" sz="5400" dirty="0" smtClean="0"/>
              <a:t> Theory of </a:t>
            </a:r>
          </a:p>
          <a:p>
            <a:pPr algn="r">
              <a:buNone/>
            </a:pPr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SELECTION</a:t>
            </a:r>
            <a:r>
              <a:rPr lang="en-US" sz="5400" dirty="0" smtClean="0"/>
              <a:t>!</a:t>
            </a:r>
            <a:endParaRPr lang="en-US" sz="5400" dirty="0"/>
          </a:p>
        </p:txBody>
      </p:sp>
      <p:pic>
        <p:nvPicPr>
          <p:cNvPr id="4098" name="Picture 2" descr="http://galapagosonline.files.wordpress.com/2011/09/charlesdarw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3371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82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451</TotalTime>
  <Words>673</Words>
  <Application>Microsoft Office PowerPoint</Application>
  <PresentationFormat>On-screen Show (4:3)</PresentationFormat>
  <Paragraphs>94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Foundry</vt:lpstr>
      <vt:lpstr>Evolution: Natural Selection</vt:lpstr>
      <vt:lpstr>Warm-up</vt:lpstr>
      <vt:lpstr>It is how the EARTH changes over millions of years!!!</vt:lpstr>
      <vt:lpstr>What THEORY do we follow regarding GEOLOGICAL EVOLUTION?</vt:lpstr>
      <vt:lpstr>It is how life changes over many thousands of years!</vt:lpstr>
      <vt:lpstr>What THEORY do we follow regarding BIOLOGICAL EVOLUTION?</vt:lpstr>
      <vt:lpstr>Like this giraffe…</vt:lpstr>
      <vt:lpstr>While Lamark’s theory fell “short,” it still has some merit in the field of epigenetics.</vt:lpstr>
      <vt:lpstr>What THEORY do we follow regarding BIOLOGICAL EVOLUTION?</vt:lpstr>
      <vt:lpstr>HOW does his Theory of Natural Selection work?</vt:lpstr>
      <vt:lpstr>HOW does the Theory of Natural Selection work????</vt:lpstr>
      <vt:lpstr>Here’s some examples of OVERPRODUCTION:</vt:lpstr>
      <vt:lpstr>With all these babies, you are bound to have VARIATIONS (differences). [#2]</vt:lpstr>
      <vt:lpstr>With too many living things around, things are going to get rough!</vt:lpstr>
      <vt:lpstr>With too many living things around, things are going to get rough!</vt:lpstr>
      <vt:lpstr>With too many living things around, things are going to get rough!</vt:lpstr>
      <vt:lpstr>With too many living things around, things are going to get rough!</vt:lpstr>
      <vt:lpstr>With too many living things around, things are going to get rough!</vt:lpstr>
      <vt:lpstr>With too many living things around, things are going to get rough!</vt:lpstr>
      <vt:lpstr>In nature, COMPETITION does NOT always favor the mighty. </vt:lpstr>
      <vt:lpstr>THIS GOES ON FOR GENERATION AFTER GENERATION and so on…</vt:lpstr>
      <vt:lpstr>AFTER HUNDREDS OF THOUSANDS OF YEARS, SCIENTISTS BELIEVE A SPECIES CAN EVOLVE INTO ANOTHER NEW, MORE SUCCESSFUL SPECIEs!!!!!</vt:lpstr>
      <vt:lpstr>Key words for the THEORY of NATURAL SELECTION:</vt:lpstr>
      <vt:lpstr>That’s why we call the Theory of Natural Selection…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brittanys.smart</dc:creator>
  <cp:lastModifiedBy>allisonl.kickham</cp:lastModifiedBy>
  <cp:revision>19</cp:revision>
  <dcterms:created xsi:type="dcterms:W3CDTF">2013-03-19T12:18:26Z</dcterms:created>
  <dcterms:modified xsi:type="dcterms:W3CDTF">2015-03-30T13:26:46Z</dcterms:modified>
</cp:coreProperties>
</file>