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2" r:id="rId3"/>
    <p:sldId id="292" r:id="rId4"/>
    <p:sldId id="293" r:id="rId5"/>
    <p:sldId id="294" r:id="rId6"/>
    <p:sldId id="268" r:id="rId7"/>
    <p:sldId id="263" r:id="rId8"/>
    <p:sldId id="259" r:id="rId9"/>
    <p:sldId id="262" r:id="rId10"/>
    <p:sldId id="288" r:id="rId11"/>
    <p:sldId id="295" r:id="rId12"/>
    <p:sldId id="273" r:id="rId13"/>
    <p:sldId id="277" r:id="rId14"/>
    <p:sldId id="296" r:id="rId15"/>
    <p:sldId id="297" r:id="rId16"/>
    <p:sldId id="284" r:id="rId17"/>
    <p:sldId id="290" r:id="rId18"/>
    <p:sldId id="281" r:id="rId19"/>
    <p:sldId id="279" r:id="rId20"/>
    <p:sldId id="28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CC"/>
    <a:srgbClr val="0000FF"/>
    <a:srgbClr val="FF0066"/>
    <a:srgbClr val="009999"/>
    <a:srgbClr val="FF66FF"/>
    <a:srgbClr val="996633"/>
    <a:srgbClr val="00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664" y="-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77FF4-DB9B-4AAB-B817-296E5AA98AA3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58F2F-5022-4AC6-8BA2-48AA296AE6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3119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25F21A1-E797-4685-80B1-04FDD9952DDF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B720-4B4F-4A47-AEA0-500E1A21C19B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4C91-873A-461A-AF18-5C03DDB67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0090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B720-4B4F-4A47-AEA0-500E1A21C19B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4C91-873A-461A-AF18-5C03DDB67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250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B720-4B4F-4A47-AEA0-500E1A21C19B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4C91-873A-461A-AF18-5C03DDB67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1088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B720-4B4F-4A47-AEA0-500E1A21C19B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4C91-873A-461A-AF18-5C03DDB67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9254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B720-4B4F-4A47-AEA0-500E1A21C19B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4C91-873A-461A-AF18-5C03DDB67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07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B720-4B4F-4A47-AEA0-500E1A21C19B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4C91-873A-461A-AF18-5C03DDB67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407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B720-4B4F-4A47-AEA0-500E1A21C19B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4C91-873A-461A-AF18-5C03DDB67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784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B720-4B4F-4A47-AEA0-500E1A21C19B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4C91-873A-461A-AF18-5C03DDB67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532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B720-4B4F-4A47-AEA0-500E1A21C19B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4C91-873A-461A-AF18-5C03DDB67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540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B720-4B4F-4A47-AEA0-500E1A21C19B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4C91-873A-461A-AF18-5C03DDB67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1477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B720-4B4F-4A47-AEA0-500E1A21C19B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4C91-873A-461A-AF18-5C03DDB67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786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5B720-4B4F-4A47-AEA0-500E1A21C19B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B4C91-873A-461A-AF18-5C03DDB67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834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276600"/>
          </a:xfrm>
          <a:solidFill>
            <a:srgbClr val="FF0000"/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Energy Flow in Food Chains, Food Webs, &amp; Energy Pyramids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76600"/>
            <a:ext cx="9144000" cy="3581400"/>
          </a:xfrm>
          <a:solidFill>
            <a:srgbClr val="FFFF00"/>
          </a:solidFill>
        </p:spPr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Illustrate energy flow in food chains, food webs, and energy pyramids.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41542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990600"/>
            <a:ext cx="91440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6759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Food Webs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00B050"/>
                </a:solidFill>
                <a:latin typeface="Comic Sans MS" pitchFamily="66" charset="0"/>
              </a:rPr>
              <a:t>Food webs</a:t>
            </a:r>
            <a:r>
              <a:rPr lang="en-US" sz="3600" b="1" dirty="0" smtClean="0">
                <a:solidFill>
                  <a:srgbClr val="00B050"/>
                </a:solidFill>
                <a:latin typeface="Comic Sans MS" pitchFamily="66" charset="0"/>
              </a:rPr>
              <a:t> describe the organisms found in interconnecting food chains using pictures or words and arrows.</a:t>
            </a:r>
          </a:p>
          <a:p>
            <a:r>
              <a:rPr lang="en-US" sz="3600" b="1" dirty="0" smtClean="0">
                <a:solidFill>
                  <a:srgbClr val="FF66FF"/>
                </a:solidFill>
                <a:latin typeface="Comic Sans MS" pitchFamily="66" charset="0"/>
              </a:rPr>
              <a:t>In other words, food webs are a bunch of food chains all together!</a:t>
            </a:r>
          </a:p>
          <a:p>
            <a:r>
              <a:rPr lang="en-US" sz="3600" b="1" dirty="0" smtClean="0">
                <a:solidFill>
                  <a:srgbClr val="009999"/>
                </a:solidFill>
                <a:latin typeface="Comic Sans MS" pitchFamily="66" charset="0"/>
              </a:rPr>
              <a:t>They describe the complex patterns of energy flow in an ecosystem by modeling who consumes whom or what.</a:t>
            </a:r>
            <a:endParaRPr lang="en-US" sz="3600" b="1" dirty="0">
              <a:solidFill>
                <a:srgbClr val="009999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715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95600" y="685800"/>
            <a:ext cx="6400800" cy="5410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6200" y="381000"/>
            <a:ext cx="3048000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Let’s follow a few food chains found in this food web.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651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" y="0"/>
            <a:ext cx="8991600" cy="688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2350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  <a:t>Energy Pyramids</a:t>
            </a:r>
            <a:endParaRPr lang="en-US" sz="7200" b="1" dirty="0">
              <a:solidFill>
                <a:schemeClr val="accent3">
                  <a:lumMod val="20000"/>
                  <a:lumOff val="8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/>
          </a:bodyPr>
          <a:lstStyle/>
          <a:p>
            <a:r>
              <a:rPr lang="en-US" sz="3600" b="1" dirty="0" smtClean="0">
                <a:solidFill>
                  <a:srgbClr val="996633"/>
                </a:solidFill>
                <a:latin typeface="Comic Sans MS" pitchFamily="66" charset="0"/>
              </a:rPr>
              <a:t>An </a:t>
            </a:r>
            <a:r>
              <a:rPr lang="en-US" sz="3600" b="1" u="sng" dirty="0" smtClean="0">
                <a:solidFill>
                  <a:srgbClr val="996633"/>
                </a:solidFill>
                <a:latin typeface="Comic Sans MS" pitchFamily="66" charset="0"/>
              </a:rPr>
              <a:t>energy pyramid</a:t>
            </a:r>
            <a:r>
              <a:rPr lang="en-US" sz="3600" b="1" dirty="0" smtClean="0">
                <a:solidFill>
                  <a:srgbClr val="996633"/>
                </a:solidFill>
                <a:latin typeface="Comic Sans MS" pitchFamily="66" charset="0"/>
              </a:rPr>
              <a:t> shows the amount of energy that moves from one trophic level to another in a food chain.</a:t>
            </a:r>
          </a:p>
          <a:p>
            <a:r>
              <a:rPr lang="en-US" sz="3600" b="1" dirty="0" smtClean="0">
                <a:solidFill>
                  <a:srgbClr val="FF0066"/>
                </a:solidFill>
                <a:latin typeface="Comic Sans MS" pitchFamily="66" charset="0"/>
              </a:rPr>
              <a:t>The most energy is available at the producer level of the pyramid.</a:t>
            </a:r>
          </a:p>
          <a:p>
            <a:r>
              <a:rPr lang="en-US" sz="3600" b="1" dirty="0" smtClean="0">
                <a:solidFill>
                  <a:srgbClr val="0070C0"/>
                </a:solidFill>
                <a:latin typeface="Comic Sans MS" pitchFamily="66" charset="0"/>
              </a:rPr>
              <a:t>The availability of energy decreases as it moves up the energy pyramid</a:t>
            </a:r>
            <a:r>
              <a:rPr lang="en-US" sz="3600" b="1" dirty="0" smtClean="0">
                <a:solidFill>
                  <a:srgbClr val="0070C0"/>
                </a:solidFill>
                <a:latin typeface="Comic Sans MS" pitchFamily="66" charset="0"/>
              </a:rPr>
              <a:t>.</a:t>
            </a:r>
          </a:p>
          <a:p>
            <a:r>
              <a:rPr lang="en-US" sz="3900" b="1" dirty="0" smtClean="0">
                <a:solidFill>
                  <a:srgbClr val="FF0000"/>
                </a:solidFill>
              </a:rPr>
              <a:t>Each level above only gets </a:t>
            </a:r>
            <a:r>
              <a:rPr lang="en-US" sz="3900" b="1" u="sng" dirty="0" smtClean="0">
                <a:solidFill>
                  <a:srgbClr val="FF0000"/>
                </a:solidFill>
              </a:rPr>
              <a:t>10%</a:t>
            </a:r>
            <a:r>
              <a:rPr lang="en-US" sz="3900" b="1" dirty="0" smtClean="0">
                <a:solidFill>
                  <a:srgbClr val="FF0000"/>
                </a:solidFill>
              </a:rPr>
              <a:t> of the energy from below</a:t>
            </a:r>
          </a:p>
          <a:p>
            <a:endParaRPr lang="en-US" sz="36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993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81000"/>
            <a:ext cx="7024687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ENERGY PYRAMID</a:t>
            </a:r>
          </a:p>
        </p:txBody>
      </p:sp>
      <p:pic>
        <p:nvPicPr>
          <p:cNvPr id="2560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447800"/>
            <a:ext cx="5943600" cy="47958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88069" name="Line 5"/>
          <p:cNvSpPr>
            <a:spLocks noChangeShapeType="1"/>
          </p:cNvSpPr>
          <p:nvPr/>
        </p:nvSpPr>
        <p:spPr bwMode="auto">
          <a:xfrm flipH="1">
            <a:off x="5029200" y="4191000"/>
            <a:ext cx="36576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 flipH="1">
            <a:off x="5486400" y="4876800"/>
            <a:ext cx="3200400" cy="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8071" name="Line 7"/>
          <p:cNvSpPr>
            <a:spLocks noChangeShapeType="1"/>
          </p:cNvSpPr>
          <p:nvPr/>
        </p:nvSpPr>
        <p:spPr bwMode="auto">
          <a:xfrm flipH="1">
            <a:off x="6019800" y="5791200"/>
            <a:ext cx="2667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 flipH="1">
            <a:off x="4572000" y="3429000"/>
            <a:ext cx="41148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H="1">
            <a:off x="4038600" y="2667000"/>
            <a:ext cx="46482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6477000" y="5334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10,000 J</a:t>
            </a:r>
          </a:p>
        </p:txBody>
      </p:sp>
      <p:sp>
        <p:nvSpPr>
          <p:cNvPr id="88075" name="Text Box 11"/>
          <p:cNvSpPr txBox="1">
            <a:spLocks noChangeArrowheads="1"/>
          </p:cNvSpPr>
          <p:nvPr/>
        </p:nvSpPr>
        <p:spPr bwMode="auto">
          <a:xfrm>
            <a:off x="6477000" y="4495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1,000 J</a:t>
            </a:r>
          </a:p>
        </p:txBody>
      </p:sp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6451600" y="3733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100 J</a:t>
            </a:r>
          </a:p>
        </p:txBody>
      </p:sp>
      <p:sp>
        <p:nvSpPr>
          <p:cNvPr id="88077" name="Text Box 13"/>
          <p:cNvSpPr txBox="1">
            <a:spLocks noChangeArrowheads="1"/>
          </p:cNvSpPr>
          <p:nvPr/>
        </p:nvSpPr>
        <p:spPr bwMode="auto">
          <a:xfrm>
            <a:off x="6426200" y="2971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 J</a:t>
            </a:r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6413500" y="2209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9" grpId="0" animBg="1"/>
      <p:bldP spid="88070" grpId="0" animBg="1"/>
      <p:bldP spid="88071" grpId="0" animBg="1"/>
      <p:bldP spid="88072" grpId="0" animBg="1"/>
      <p:bldP spid="88073" grpId="0" animBg="1"/>
      <p:bldP spid="88074" grpId="0"/>
      <p:bldP spid="88075" grpId="0"/>
      <p:bldP spid="88076" grpId="0"/>
      <p:bldP spid="88077" grpId="0"/>
      <p:bldP spid="8807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9969" y="152400"/>
            <a:ext cx="8610600" cy="50673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8200" y="5257800"/>
            <a:ext cx="8077200" cy="13234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 most energy is at the producer level – the base of the pyramid.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Bent Arrow 5"/>
          <p:cNvSpPr/>
          <p:nvPr/>
        </p:nvSpPr>
        <p:spPr>
          <a:xfrm>
            <a:off x="2286000" y="4343400"/>
            <a:ext cx="1371600" cy="1066800"/>
          </a:xfrm>
          <a:prstGeom prst="bentArrow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133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3137"/>
            <a:ext cx="7851648" cy="6768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960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558"/>
            <a:ext cx="9144000" cy="685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5842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228600"/>
            <a:ext cx="9507069" cy="7224117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-1" y="0"/>
            <a:ext cx="9534131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Comic Sans MS" pitchFamily="66" charset="0"/>
              </a:rPr>
              <a:t>The Energy Pyramid</a:t>
            </a:r>
            <a:endParaRPr lang="en-US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368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4080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2000"/>
                    </a14:imgEffect>
                    <a14:imgEffect>
                      <a14:brightnessContrast bright="12000" contrast="5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9200" y="0"/>
            <a:ext cx="6934200" cy="6858000"/>
          </a:xfrm>
          <a:prstGeom prst="rect">
            <a:avLst/>
          </a:prstGeom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5588787" y="0"/>
            <a:ext cx="256461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Energy</a:t>
            </a:r>
          </a:p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Pyramid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572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Comic Sans MS" pitchFamily="66" charset="0"/>
              </a:rPr>
              <a:t>Food Chains</a:t>
            </a:r>
            <a:endParaRPr lang="en-US" sz="7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0000FF"/>
                </a:solidFill>
                <a:latin typeface="Comic Sans MS" pitchFamily="66" charset="0"/>
              </a:rPr>
              <a:t>Food chains</a:t>
            </a:r>
            <a:r>
              <a:rPr lang="en-US" sz="3600" b="1" dirty="0" smtClean="0">
                <a:solidFill>
                  <a:srgbClr val="0000FF"/>
                </a:solidFill>
                <a:latin typeface="Comic Sans MS" pitchFamily="66" charset="0"/>
              </a:rPr>
              <a:t> use pictures or words and arrows to show the movement of energy through the trophic levels of organisms.</a:t>
            </a: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 </a:t>
            </a:r>
            <a:r>
              <a:rPr lang="en-US" sz="3600" b="1" u="sng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trophic level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of an organism indicates the position that the organism occupies in the food chain.</a:t>
            </a:r>
          </a:p>
          <a:p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It shows what it eats and what eats it.</a:t>
            </a:r>
            <a:endParaRPr lang="en-US" sz="3600" b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928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Comic Sans MS" pitchFamily="66" charset="0"/>
              </a:rPr>
              <a:t>Producers &amp; Consumers</a:t>
            </a:r>
            <a:endParaRPr lang="en-US" sz="5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noFill/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The levels are numbered according to how far the particular organism is along the chain.</a:t>
            </a:r>
          </a:p>
          <a:p>
            <a:pPr marL="0" indent="0" algn="ctr">
              <a:buNone/>
            </a:pPr>
            <a:endParaRPr lang="en-US" sz="28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b="1" dirty="0" smtClean="0">
                <a:solidFill>
                  <a:srgbClr val="00CC00"/>
                </a:solidFill>
                <a:latin typeface="Comic Sans MS" pitchFamily="66" charset="0"/>
              </a:rPr>
              <a:t>Producers are at level 1. (Plants are producers because they produce their own food.)</a:t>
            </a:r>
          </a:p>
          <a:p>
            <a:r>
              <a:rPr lang="en-US" b="1" dirty="0" smtClean="0">
                <a:solidFill>
                  <a:srgbClr val="996633"/>
                </a:solidFill>
                <a:latin typeface="Comic Sans MS" pitchFamily="66" charset="0"/>
              </a:rPr>
              <a:t>Herbivores are at level 2. (consumer)</a:t>
            </a:r>
          </a:p>
          <a:p>
            <a:r>
              <a:rPr lang="en-US" b="1" dirty="0" smtClean="0">
                <a:solidFill>
                  <a:srgbClr val="FF0066"/>
                </a:solidFill>
                <a:latin typeface="Comic Sans MS" pitchFamily="66" charset="0"/>
              </a:rPr>
              <a:t>Predators are at level 3. (consumer)</a:t>
            </a:r>
          </a:p>
          <a:p>
            <a:endParaRPr lang="en-US" b="1" dirty="0" smtClean="0">
              <a:solidFill>
                <a:srgbClr val="FF0066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And so on…</a:t>
            </a:r>
          </a:p>
        </p:txBody>
      </p:sp>
    </p:spTree>
    <p:extLst>
      <p:ext uri="{BB962C8B-B14F-4D97-AF65-F5344CB8AC3E}">
        <p14:creationId xmlns:p14="http://schemas.microsoft.com/office/powerpoint/2010/main" xmlns="" val="310020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Anything 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that cannot make its own food must eat to </a:t>
            </a:r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survive. 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/>
            </a:r>
            <a:br>
              <a:rPr lang="en-US" b="1" dirty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/>
            </a:r>
            <a:b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It 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must “consume” its food</a:t>
            </a:r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!</a:t>
            </a:r>
            <a:b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/>
            </a:r>
            <a:br>
              <a:rPr lang="en-US" b="1" dirty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It is a </a:t>
            </a:r>
            <a:r>
              <a:rPr lang="en-US" b="1" u="sng" dirty="0" smtClean="0">
                <a:solidFill>
                  <a:srgbClr val="FF0066"/>
                </a:solidFill>
                <a:latin typeface="Comic Sans MS" pitchFamily="66" charset="0"/>
              </a:rPr>
              <a:t>consumer</a:t>
            </a:r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.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/>
            </a:r>
            <a:br>
              <a:rPr lang="en-US" b="1" dirty="0">
                <a:solidFill>
                  <a:srgbClr val="7030A0"/>
                </a:solidFill>
                <a:latin typeface="Comic Sans MS" pitchFamily="66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000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152400"/>
            <a:ext cx="7924800" cy="655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688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1856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4419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495800"/>
            <a:ext cx="9144000" cy="23083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Why does this look more like a “cycle” than a chain?</a:t>
            </a:r>
          </a:p>
          <a:p>
            <a:pPr algn="ctr"/>
            <a:endParaRPr lang="en-US" sz="3600" b="1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Let’s discuss this one in detail.</a:t>
            </a:r>
            <a:endParaRPr lang="en-US" sz="3600" b="1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002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76199"/>
            <a:ext cx="5410200" cy="67604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971800" y="0"/>
            <a:ext cx="61722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Wingdings" pitchFamily="2" charset="2"/>
              <a:buChar char="q"/>
            </a:pPr>
            <a:r>
              <a:rPr lang="en-US" sz="2800" b="1" dirty="0" smtClean="0">
                <a:latin typeface="Comic Sans MS" pitchFamily="66" charset="0"/>
              </a:rPr>
              <a:t>In this food chain, what is the producer?</a:t>
            </a:r>
          </a:p>
          <a:p>
            <a:pPr marL="457200" indent="-457200" algn="ctr">
              <a:buFont typeface="Wingdings" pitchFamily="2" charset="2"/>
              <a:buChar char="q"/>
            </a:pPr>
            <a:endParaRPr lang="en-US" sz="2800" b="1" dirty="0">
              <a:latin typeface="Comic Sans MS" pitchFamily="66" charset="0"/>
            </a:endParaRPr>
          </a:p>
          <a:p>
            <a:pPr marL="457200" indent="-457200" algn="ctr">
              <a:buFont typeface="Wingdings" pitchFamily="2" charset="2"/>
              <a:buChar char="q"/>
            </a:pPr>
            <a:r>
              <a:rPr lang="en-US" sz="2800" b="1" dirty="0" smtClean="0">
                <a:latin typeface="Comic Sans MS" pitchFamily="66" charset="0"/>
              </a:rPr>
              <a:t>What is the first level consumer?</a:t>
            </a:r>
          </a:p>
          <a:p>
            <a:pPr marL="457200" indent="-457200" algn="ctr">
              <a:buFont typeface="Wingdings" pitchFamily="2" charset="2"/>
              <a:buChar char="q"/>
            </a:pPr>
            <a:endParaRPr lang="en-US" sz="2800" b="1" dirty="0">
              <a:latin typeface="Comic Sans MS" pitchFamily="66" charset="0"/>
            </a:endParaRPr>
          </a:p>
          <a:p>
            <a:pPr marL="457200" indent="-457200" algn="ctr">
              <a:buFont typeface="Wingdings" pitchFamily="2" charset="2"/>
              <a:buChar char="q"/>
            </a:pPr>
            <a:r>
              <a:rPr lang="en-US" sz="2800" b="1" dirty="0" smtClean="0">
                <a:latin typeface="Comic Sans MS" pitchFamily="66" charset="0"/>
              </a:rPr>
              <a:t>What is the second level consumer?</a:t>
            </a:r>
          </a:p>
          <a:p>
            <a:pPr marL="457200" indent="-457200" algn="ctr">
              <a:buFont typeface="Wingdings" pitchFamily="2" charset="2"/>
              <a:buChar char="q"/>
            </a:pPr>
            <a:endParaRPr lang="en-US" sz="2800" b="1" dirty="0">
              <a:latin typeface="Comic Sans MS" pitchFamily="66" charset="0"/>
            </a:endParaRPr>
          </a:p>
          <a:p>
            <a:pPr marL="457200" indent="-457200" algn="ctr">
              <a:buFont typeface="Wingdings" pitchFamily="2" charset="2"/>
              <a:buChar char="q"/>
            </a:pPr>
            <a:r>
              <a:rPr lang="en-US" sz="2800" b="1" dirty="0" smtClean="0">
                <a:latin typeface="Comic Sans MS" pitchFamily="66" charset="0"/>
              </a:rPr>
              <a:t>Is the polar bear the 3</a:t>
            </a:r>
            <a:r>
              <a:rPr lang="en-US" sz="2800" b="1" baseline="30000" dirty="0" smtClean="0">
                <a:latin typeface="Comic Sans MS" pitchFamily="66" charset="0"/>
              </a:rPr>
              <a:t>rd</a:t>
            </a:r>
            <a:r>
              <a:rPr lang="en-US" sz="2800" b="1" dirty="0" smtClean="0">
                <a:latin typeface="Comic Sans MS" pitchFamily="66" charset="0"/>
              </a:rPr>
              <a:t> level consumer?  Explain.</a:t>
            </a:r>
          </a:p>
        </p:txBody>
      </p:sp>
    </p:spTree>
    <p:extLst>
      <p:ext uri="{BB962C8B-B14F-4D97-AF65-F5344CB8AC3E}">
        <p14:creationId xmlns:p14="http://schemas.microsoft.com/office/powerpoint/2010/main" xmlns="" val="322164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362</Words>
  <Application>Microsoft Office PowerPoint</Application>
  <PresentationFormat>On-screen Show (4:3)</PresentationFormat>
  <Paragraphs>46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Energy Flow in Food Chains, Food Webs, &amp; Energy Pyramids</vt:lpstr>
      <vt:lpstr>Slide 2</vt:lpstr>
      <vt:lpstr>Food Chains</vt:lpstr>
      <vt:lpstr>Producers &amp; Consumers</vt:lpstr>
      <vt:lpstr>Anything that cannot make its own food must eat to survive.   It must “consume” its food!  It is a consumer. </vt:lpstr>
      <vt:lpstr>Slide 6</vt:lpstr>
      <vt:lpstr>Slide 7</vt:lpstr>
      <vt:lpstr>Slide 8</vt:lpstr>
      <vt:lpstr>Slide 9</vt:lpstr>
      <vt:lpstr>Slide 10</vt:lpstr>
      <vt:lpstr>Food Webs</vt:lpstr>
      <vt:lpstr>Slide 12</vt:lpstr>
      <vt:lpstr>Slide 13</vt:lpstr>
      <vt:lpstr>Energy Pyramids</vt:lpstr>
      <vt:lpstr>ENERGY PYRAMID</vt:lpstr>
      <vt:lpstr>Slide 16</vt:lpstr>
      <vt:lpstr>Slide 17</vt:lpstr>
      <vt:lpstr>Slide 18</vt:lpstr>
      <vt:lpstr>Slide 19</vt:lpstr>
      <vt:lpstr>Slide 20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joking</dc:creator>
  <cp:lastModifiedBy>allisonl.kickham</cp:lastModifiedBy>
  <cp:revision>29</cp:revision>
  <cp:lastPrinted>2012-03-20T21:01:58Z</cp:lastPrinted>
  <dcterms:created xsi:type="dcterms:W3CDTF">2012-03-20T21:01:24Z</dcterms:created>
  <dcterms:modified xsi:type="dcterms:W3CDTF">2015-04-21T13:28:32Z</dcterms:modified>
</cp:coreProperties>
</file>