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handoutMasterIdLst>
    <p:handoutMasterId r:id="rId27"/>
  </p:handoutMasterIdLst>
  <p:sldIdLst>
    <p:sldId id="256" r:id="rId2"/>
    <p:sldId id="262" r:id="rId3"/>
    <p:sldId id="257" r:id="rId4"/>
    <p:sldId id="271" r:id="rId5"/>
    <p:sldId id="272" r:id="rId6"/>
    <p:sldId id="273" r:id="rId7"/>
    <p:sldId id="274" r:id="rId8"/>
    <p:sldId id="275" r:id="rId9"/>
    <p:sldId id="276" r:id="rId10"/>
    <p:sldId id="277" r:id="rId11"/>
    <p:sldId id="278" r:id="rId12"/>
    <p:sldId id="279" r:id="rId13"/>
    <p:sldId id="261" r:id="rId14"/>
    <p:sldId id="259" r:id="rId15"/>
    <p:sldId id="258" r:id="rId16"/>
    <p:sldId id="260" r:id="rId17"/>
    <p:sldId id="263" r:id="rId18"/>
    <p:sldId id="264" r:id="rId19"/>
    <p:sldId id="265" r:id="rId20"/>
    <p:sldId id="266" r:id="rId21"/>
    <p:sldId id="270" r:id="rId22"/>
    <p:sldId id="267" r:id="rId23"/>
    <p:sldId id="268" r:id="rId24"/>
    <p:sldId id="26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0C638A-39E2-44B1-9999-3DD809260CD1}" type="datetimeFigureOut">
              <a:rPr lang="en-US" smtClean="0"/>
              <a:t>9/19/2014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70C886-D628-4E01-872E-63D63B25586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AF152-38B5-483A-A2B0-C52A8814FA61}" type="datetimeFigureOut">
              <a:rPr lang="en-US" smtClean="0"/>
              <a:pPr/>
              <a:t>9/19/2014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DB0F45-B504-4D09-822B-2A7A2D2F94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DB0F45-B504-4D09-822B-2A7A2D2F948E}"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ADCAA3-61C7-42AF-A1CE-7E2A07615CFF}"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63E30-A83B-4EFA-B41B-2B4859803A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DCAA3-61C7-42AF-A1CE-7E2A07615CFF}"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63E30-A83B-4EFA-B41B-2B4859803A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DCAA3-61C7-42AF-A1CE-7E2A07615CFF}"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63E30-A83B-4EFA-B41B-2B4859803A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DCAA3-61C7-42AF-A1CE-7E2A07615CFF}"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63E30-A83B-4EFA-B41B-2B4859803A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DCAA3-61C7-42AF-A1CE-7E2A07615CFF}"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63E30-A83B-4EFA-B41B-2B4859803A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ADCAA3-61C7-42AF-A1CE-7E2A07615CFF}"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63E30-A83B-4EFA-B41B-2B4859803A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ADCAA3-61C7-42AF-A1CE-7E2A07615CFF}" type="datetimeFigureOut">
              <a:rPr lang="en-US" smtClean="0"/>
              <a:pPr/>
              <a:t>9/19/2014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163E30-A83B-4EFA-B41B-2B4859803A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ADCAA3-61C7-42AF-A1CE-7E2A07615CFF}" type="datetimeFigureOut">
              <a:rPr lang="en-US" smtClean="0"/>
              <a:pPr/>
              <a:t>9/19/2014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163E30-A83B-4EFA-B41B-2B4859803A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DCAA3-61C7-42AF-A1CE-7E2A07615CFF}" type="datetimeFigureOut">
              <a:rPr lang="en-US" smtClean="0"/>
              <a:pPr/>
              <a:t>9/19/2014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163E30-A83B-4EFA-B41B-2B4859803A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DCAA3-61C7-42AF-A1CE-7E2A07615CFF}"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63E30-A83B-4EFA-B41B-2B4859803A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DCAA3-61C7-42AF-A1CE-7E2A07615CFF}"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63E30-A83B-4EFA-B41B-2B4859803A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DCAA3-61C7-42AF-A1CE-7E2A07615CFF}" type="datetimeFigureOut">
              <a:rPr lang="en-US" smtClean="0"/>
              <a:pPr/>
              <a:t>9/19/2014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63E30-A83B-4EFA-B41B-2B4859803A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Fossils &amp; Law of Superposition  Notes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Rocks</a:t>
            </a:r>
            <a:endParaRPr lang="en-US" dirty="0"/>
          </a:p>
        </p:txBody>
      </p:sp>
      <p:sp>
        <p:nvSpPr>
          <p:cNvPr id="3" name="Content Placeholder 2"/>
          <p:cNvSpPr>
            <a:spLocks noGrp="1"/>
          </p:cNvSpPr>
          <p:nvPr>
            <p:ph idx="1"/>
          </p:nvPr>
        </p:nvSpPr>
        <p:spPr/>
        <p:txBody>
          <a:bodyPr>
            <a:normAutofit fontScale="85000" lnSpcReduction="20000"/>
          </a:bodyPr>
          <a:lstStyle/>
          <a:p>
            <a:pPr marL="18288" indent="0">
              <a:buNone/>
            </a:pPr>
            <a:r>
              <a:rPr lang="en-US" sz="4400" dirty="0" smtClean="0"/>
              <a:t>Molds and Casts:</a:t>
            </a:r>
          </a:p>
          <a:p>
            <a:pPr marL="18288" indent="0">
              <a:buNone/>
            </a:pPr>
            <a:endParaRPr lang="en-US" sz="4400" dirty="0" smtClean="0"/>
          </a:p>
          <a:p>
            <a:r>
              <a:rPr lang="en-US" sz="4400" dirty="0" smtClean="0"/>
              <a:t>A mold is a visible shape that was left after an animal or plant was buried in sediment and then decayed away. </a:t>
            </a:r>
          </a:p>
          <a:p>
            <a:endParaRPr lang="en-US" sz="4400" dirty="0" smtClean="0"/>
          </a:p>
          <a:p>
            <a:r>
              <a:rPr lang="en-US" sz="4400" dirty="0" smtClean="0"/>
              <a:t>A cast is an object that is created when sediment fills a mold and becomes rock.</a:t>
            </a:r>
          </a:p>
          <a:p>
            <a:endParaRPr lang="en-US" sz="4400" dirty="0"/>
          </a:p>
        </p:txBody>
      </p:sp>
      <p:pic>
        <p:nvPicPr>
          <p:cNvPr id="5" name="Picture 2"/>
          <p:cNvPicPr>
            <a:picLocks noChangeAspect="1" noChangeArrowheads="1"/>
          </p:cNvPicPr>
          <p:nvPr/>
        </p:nvPicPr>
        <p:blipFill>
          <a:blip r:embed="rId2" cstate="print"/>
          <a:srcRect/>
          <a:stretch>
            <a:fillRect/>
          </a:stretch>
        </p:blipFill>
        <p:spPr bwMode="auto">
          <a:xfrm rot="5400000">
            <a:off x="5981700" y="-876299"/>
            <a:ext cx="2286000" cy="4038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05400" cy="1143000"/>
          </a:xfrm>
        </p:spPr>
        <p:txBody>
          <a:bodyPr>
            <a:normAutofit/>
          </a:bodyPr>
          <a:lstStyle/>
          <a:p>
            <a:r>
              <a:rPr lang="en-US" dirty="0" smtClean="0"/>
              <a:t>Types of Rocks </a:t>
            </a:r>
            <a:r>
              <a:rPr lang="en-US" dirty="0" err="1" smtClean="0"/>
              <a:t>Con’t</a:t>
            </a:r>
            <a:endParaRPr lang="en-US" dirty="0"/>
          </a:p>
        </p:txBody>
      </p:sp>
      <p:sp>
        <p:nvSpPr>
          <p:cNvPr id="3" name="Content Placeholder 2"/>
          <p:cNvSpPr>
            <a:spLocks noGrp="1"/>
          </p:cNvSpPr>
          <p:nvPr>
            <p:ph idx="1"/>
          </p:nvPr>
        </p:nvSpPr>
        <p:spPr/>
        <p:txBody>
          <a:bodyPr>
            <a:normAutofit fontScale="55000" lnSpcReduction="20000"/>
          </a:bodyPr>
          <a:lstStyle/>
          <a:p>
            <a:pPr marL="18288" indent="0">
              <a:buNone/>
            </a:pPr>
            <a:r>
              <a:rPr lang="en-US" sz="4400" dirty="0" err="1" smtClean="0"/>
              <a:t>Petrification</a:t>
            </a:r>
            <a:endParaRPr lang="en-US" sz="4400" dirty="0" smtClean="0"/>
          </a:p>
          <a:p>
            <a:pPr marL="18288" indent="0">
              <a:buNone/>
            </a:pPr>
            <a:endParaRPr lang="en-US" sz="4400" dirty="0" smtClean="0"/>
          </a:p>
          <a:p>
            <a:r>
              <a:rPr lang="en-US" sz="4400" dirty="0" smtClean="0"/>
              <a:t>The process in which minerals pass through and replace the organisms cells with minerals which produces a stone-likeness to the object. Commonly happens with trees that die and are covered in sediment</a:t>
            </a:r>
          </a:p>
          <a:p>
            <a:endParaRPr lang="en-US" sz="4400" dirty="0" smtClean="0"/>
          </a:p>
          <a:p>
            <a:pPr marL="18288" indent="0">
              <a:buNone/>
            </a:pPr>
            <a:r>
              <a:rPr lang="en-US" sz="4400" dirty="0" smtClean="0"/>
              <a:t>Carbon Films</a:t>
            </a:r>
          </a:p>
          <a:p>
            <a:pPr marL="18288" indent="0">
              <a:buNone/>
            </a:pPr>
            <a:endParaRPr lang="en-US" sz="4400" dirty="0" smtClean="0"/>
          </a:p>
          <a:p>
            <a:r>
              <a:rPr lang="en-US" sz="4400" dirty="0" smtClean="0"/>
              <a:t>Carbon is found in every living thing. Sometimes when a dead plant or animal decays, a visible carbon layer is left behind. These show the soft parts of these organisms that are rarely seen in other fossils</a:t>
            </a:r>
          </a:p>
          <a:p>
            <a:endParaRPr lang="en-US" sz="4400" dirty="0"/>
          </a:p>
        </p:txBody>
      </p:sp>
      <p:pic>
        <p:nvPicPr>
          <p:cNvPr id="6" name="Picture 3"/>
          <p:cNvPicPr>
            <a:picLocks noChangeAspect="1" noChangeArrowheads="1"/>
          </p:cNvPicPr>
          <p:nvPr/>
        </p:nvPicPr>
        <p:blipFill>
          <a:blip r:embed="rId2" cstate="print"/>
          <a:srcRect/>
          <a:stretch>
            <a:fillRect/>
          </a:stretch>
        </p:blipFill>
        <p:spPr bwMode="auto">
          <a:xfrm>
            <a:off x="6705600" y="685800"/>
            <a:ext cx="2209342" cy="1577470"/>
          </a:xfrm>
          <a:prstGeom prst="rect">
            <a:avLst/>
          </a:prstGeom>
          <a:ln>
            <a:noFill/>
          </a:ln>
          <a:effectLst>
            <a:softEdge rad="112500"/>
          </a:effectLst>
        </p:spPr>
      </p:pic>
      <p:pic>
        <p:nvPicPr>
          <p:cNvPr id="7" name="Picture 2"/>
          <p:cNvPicPr>
            <a:picLocks noChangeAspect="1" noChangeArrowheads="1"/>
          </p:cNvPicPr>
          <p:nvPr/>
        </p:nvPicPr>
        <p:blipFill>
          <a:blip r:embed="rId3" cstate="print"/>
          <a:srcRect l="18386" r="15269"/>
          <a:stretch>
            <a:fillRect/>
          </a:stretch>
        </p:blipFill>
        <p:spPr bwMode="auto">
          <a:xfrm>
            <a:off x="6931418" y="5181600"/>
            <a:ext cx="2212582" cy="13967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467600" cy="5592763"/>
          </a:xfrm>
        </p:spPr>
        <p:txBody>
          <a:bodyPr>
            <a:normAutofit fontScale="77500" lnSpcReduction="20000"/>
          </a:bodyPr>
          <a:lstStyle/>
          <a:p>
            <a:pPr marL="18288" indent="0">
              <a:buNone/>
            </a:pPr>
            <a:r>
              <a:rPr lang="en-US" sz="4400" dirty="0" smtClean="0"/>
              <a:t>Trace Fossils</a:t>
            </a:r>
          </a:p>
          <a:p>
            <a:pPr marL="18288" indent="0">
              <a:buNone/>
            </a:pPr>
            <a:endParaRPr lang="en-US" sz="4400" dirty="0" smtClean="0"/>
          </a:p>
          <a:p>
            <a:r>
              <a:rPr lang="en-US" sz="4400" dirty="0" smtClean="0"/>
              <a:t>Preserved evidence of animal activity or movement</a:t>
            </a:r>
          </a:p>
          <a:p>
            <a:endParaRPr lang="en-US" sz="4400" dirty="0" smtClean="0"/>
          </a:p>
          <a:p>
            <a:pPr marL="18288" indent="0">
              <a:buNone/>
            </a:pPr>
            <a:r>
              <a:rPr lang="en-US" sz="4400" dirty="0" smtClean="0"/>
              <a:t>Examples:</a:t>
            </a:r>
          </a:p>
          <a:p>
            <a:r>
              <a:rPr lang="en-US" sz="4400" dirty="0" smtClean="0"/>
              <a:t>Tracks – which tells us the size of animal and speed </a:t>
            </a:r>
          </a:p>
          <a:p>
            <a:r>
              <a:rPr lang="en-US" sz="4400" dirty="0" smtClean="0"/>
              <a:t>Burrows – shelters made by animals buried in sediment</a:t>
            </a:r>
          </a:p>
          <a:p>
            <a:r>
              <a:rPr lang="en-US" sz="4400" dirty="0" smtClean="0"/>
              <a:t>Feces – preserved animal poop</a:t>
            </a:r>
          </a:p>
          <a:p>
            <a:endParaRPr lang="en-US" sz="4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fault?</a:t>
            </a:r>
            <a:endParaRPr lang="en-US" dirty="0"/>
          </a:p>
        </p:txBody>
      </p:sp>
      <p:sp>
        <p:nvSpPr>
          <p:cNvPr id="3" name="Content Placeholder 2"/>
          <p:cNvSpPr>
            <a:spLocks noGrp="1"/>
          </p:cNvSpPr>
          <p:nvPr>
            <p:ph idx="1"/>
          </p:nvPr>
        </p:nvSpPr>
        <p:spPr/>
        <p:txBody>
          <a:bodyPr/>
          <a:lstStyle/>
          <a:p>
            <a:r>
              <a:rPr lang="en-US" b="1" i="1" dirty="0" smtClean="0"/>
              <a:t>a fault is a break in the rocks that make up the Earth’s crust together with movement of the rock on either side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Ice Core?</a:t>
            </a:r>
            <a:endParaRPr lang="en-US" dirty="0"/>
          </a:p>
        </p:txBody>
      </p:sp>
      <p:sp>
        <p:nvSpPr>
          <p:cNvPr id="3" name="Content Placeholder 2"/>
          <p:cNvSpPr>
            <a:spLocks noGrp="1"/>
          </p:cNvSpPr>
          <p:nvPr>
            <p:ph idx="1"/>
          </p:nvPr>
        </p:nvSpPr>
        <p:spPr/>
        <p:txBody>
          <a:bodyPr/>
          <a:lstStyle/>
          <a:p>
            <a:r>
              <a:rPr lang="en-US" b="1" i="1" dirty="0" smtClean="0"/>
              <a:t>cylindrical samples of ice removed from ice sheets and glaciers that contain detailed information about the history of the Earth</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Sedimentary Rocks?</a:t>
            </a:r>
            <a:endParaRPr lang="en-US" dirty="0"/>
          </a:p>
        </p:txBody>
      </p:sp>
      <p:sp>
        <p:nvSpPr>
          <p:cNvPr id="3" name="Content Placeholder 2"/>
          <p:cNvSpPr>
            <a:spLocks noGrp="1"/>
          </p:cNvSpPr>
          <p:nvPr>
            <p:ph idx="1"/>
          </p:nvPr>
        </p:nvSpPr>
        <p:spPr/>
        <p:txBody>
          <a:bodyPr/>
          <a:lstStyle/>
          <a:p>
            <a:r>
              <a:rPr lang="en-US" b="1" i="1" dirty="0" smtClean="0"/>
              <a:t>rock that is formed when sediment is deposited (by water or wind) and becomes solid – it often is deposited in layers and frequently contains fossils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Igneous rocks?</a:t>
            </a:r>
            <a:endParaRPr lang="en-US" dirty="0"/>
          </a:p>
        </p:txBody>
      </p:sp>
      <p:sp>
        <p:nvSpPr>
          <p:cNvPr id="3" name="Content Placeholder 2"/>
          <p:cNvSpPr>
            <a:spLocks noGrp="1"/>
          </p:cNvSpPr>
          <p:nvPr>
            <p:ph idx="1"/>
          </p:nvPr>
        </p:nvSpPr>
        <p:spPr/>
        <p:txBody>
          <a:bodyPr/>
          <a:lstStyle/>
          <a:p>
            <a:r>
              <a:rPr lang="en-US" b="1" i="1" dirty="0" smtClean="0"/>
              <a:t>rocks formed by the cooling and solidifying of molten materials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do rocks tell us?</a:t>
            </a:r>
            <a:endParaRPr lang="en-US" dirty="0"/>
          </a:p>
        </p:txBody>
      </p:sp>
      <p:sp>
        <p:nvSpPr>
          <p:cNvPr id="3" name="Content Placeholder 2"/>
          <p:cNvSpPr>
            <a:spLocks noGrp="1"/>
          </p:cNvSpPr>
          <p:nvPr>
            <p:ph idx="1"/>
          </p:nvPr>
        </p:nvSpPr>
        <p:spPr/>
        <p:txBody>
          <a:bodyPr/>
          <a:lstStyle/>
          <a:p>
            <a:r>
              <a:rPr lang="en-US" dirty="0" smtClean="0"/>
              <a:t>Rocks bear evidence of the minerals, temperatures, and forces that created it.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do rocks, fossils, and ice cores show us?</a:t>
            </a:r>
            <a:endParaRPr lang="en-US" dirty="0"/>
          </a:p>
        </p:txBody>
      </p:sp>
      <p:sp>
        <p:nvSpPr>
          <p:cNvPr id="3" name="Content Placeholder 2"/>
          <p:cNvSpPr>
            <a:spLocks noGrp="1"/>
          </p:cNvSpPr>
          <p:nvPr>
            <p:ph idx="1"/>
          </p:nvPr>
        </p:nvSpPr>
        <p:spPr/>
        <p:txBody>
          <a:bodyPr>
            <a:normAutofit/>
          </a:bodyPr>
          <a:lstStyle/>
          <a:p>
            <a:pPr marL="550926" indent="-514350">
              <a:buFont typeface="+mj-lt"/>
              <a:buAutoNum type="arabicPeriod"/>
            </a:pPr>
            <a:endParaRPr lang="en-US" sz="3600" dirty="0" smtClean="0"/>
          </a:p>
          <a:p>
            <a:pPr marL="550926" indent="-514350">
              <a:buFont typeface="+mj-lt"/>
              <a:buAutoNum type="arabicPeriod"/>
            </a:pPr>
            <a:r>
              <a:rPr lang="en-US" sz="3600" dirty="0" smtClean="0"/>
              <a:t>Life forms have changed over time</a:t>
            </a:r>
          </a:p>
          <a:p>
            <a:pPr marL="550926" indent="-514350">
              <a:buFont typeface="+mj-lt"/>
              <a:buAutoNum type="arabicPeriod"/>
            </a:pPr>
            <a:endParaRPr lang="en-US" sz="3600" dirty="0" smtClean="0"/>
          </a:p>
          <a:p>
            <a:pPr marL="550926" indent="-514350">
              <a:buFont typeface="+mj-lt"/>
              <a:buAutoNum type="arabicPeriod"/>
            </a:pPr>
            <a:r>
              <a:rPr lang="en-US" sz="3600" dirty="0" smtClean="0"/>
              <a:t>Earth’s climate and surface have changed over time</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is the Law of Superposition?</a:t>
            </a:r>
            <a:endParaRPr lang="en-US" dirty="0"/>
          </a:p>
        </p:txBody>
      </p:sp>
      <p:sp>
        <p:nvSpPr>
          <p:cNvPr id="3" name="Content Placeholder 2"/>
          <p:cNvSpPr>
            <a:spLocks noGrp="1"/>
          </p:cNvSpPr>
          <p:nvPr>
            <p:ph idx="1"/>
          </p:nvPr>
        </p:nvSpPr>
        <p:spPr>
          <a:xfrm>
            <a:off x="457200" y="1219200"/>
            <a:ext cx="5181600" cy="5105399"/>
          </a:xfrm>
        </p:spPr>
        <p:txBody>
          <a:bodyPr>
            <a:normAutofit fontScale="92500" lnSpcReduction="10000"/>
          </a:bodyPr>
          <a:lstStyle/>
          <a:p>
            <a:endParaRPr lang="en-US" dirty="0" smtClean="0"/>
          </a:p>
          <a:p>
            <a:r>
              <a:rPr lang="en-US" dirty="0" smtClean="0"/>
              <a:t>The Law of Superposition states that each undisturbed rock layer is older than the layer above it.</a:t>
            </a:r>
          </a:p>
          <a:p>
            <a:endParaRPr lang="en-US" dirty="0" smtClean="0"/>
          </a:p>
          <a:p>
            <a:r>
              <a:rPr lang="en-US" dirty="0" smtClean="0"/>
              <a:t>This law is used to read rock layers.</a:t>
            </a:r>
          </a:p>
          <a:p>
            <a:endParaRPr lang="en-US" dirty="0" smtClean="0"/>
          </a:p>
          <a:p>
            <a:r>
              <a:rPr lang="en-US" dirty="0" smtClean="0"/>
              <a:t>Strata = LAYER </a:t>
            </a:r>
            <a:endParaRPr lang="en-US" dirty="0"/>
          </a:p>
        </p:txBody>
      </p:sp>
      <p:pic>
        <p:nvPicPr>
          <p:cNvPr id="5122" name="Picture 2" descr="http://www.answersingenesis.org/assets/images/articles/cm/v23/i4/p48_strata.jpg"/>
          <p:cNvPicPr>
            <a:picLocks noChangeAspect="1" noChangeArrowheads="1"/>
          </p:cNvPicPr>
          <p:nvPr/>
        </p:nvPicPr>
        <p:blipFill>
          <a:blip r:embed="rId2" cstate="print"/>
          <a:srcRect/>
          <a:stretch>
            <a:fillRect/>
          </a:stretch>
        </p:blipFill>
        <p:spPr bwMode="auto">
          <a:xfrm>
            <a:off x="5791200" y="1676400"/>
            <a:ext cx="2971800" cy="5029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2133600"/>
            <a:ext cx="6480048" cy="3505200"/>
          </a:xfrm>
        </p:spPr>
        <p:txBody>
          <a:bodyPr>
            <a:noAutofit/>
          </a:bodyPr>
          <a:lstStyle/>
          <a:p>
            <a:r>
              <a:rPr sz="3200" smtClean="0"/>
              <a:t>Explain the use of fossils, ice cores, sedimentary rocks, faults, and igneous rock formations found in rock layers as evidence of the history of the Earth and its changing life forms.</a:t>
            </a:r>
            <a:endParaRPr lang="en-US" sz="3200" dirty="0"/>
          </a:p>
        </p:txBody>
      </p:sp>
      <p:sp>
        <p:nvSpPr>
          <p:cNvPr id="3" name="Subtitle 2"/>
          <p:cNvSpPr>
            <a:spLocks noGrp="1"/>
          </p:cNvSpPr>
          <p:nvPr>
            <p:ph type="subTitle" idx="1"/>
          </p:nvPr>
        </p:nvSpPr>
        <p:spPr>
          <a:xfrm>
            <a:off x="2362200" y="304800"/>
            <a:ext cx="3432048" cy="1752600"/>
          </a:xfrm>
        </p:spPr>
        <p:txBody>
          <a:bodyPr>
            <a:normAutofit/>
          </a:bodyPr>
          <a:lstStyle/>
          <a:p>
            <a:pPr algn="ctr"/>
            <a:r>
              <a:rPr lang="en-US" sz="6000" dirty="0" smtClean="0"/>
              <a:t>8.E.2.2</a:t>
            </a:r>
            <a:endParaRPr lang="en-US" sz="6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706562"/>
          </a:xfrm>
        </p:spPr>
        <p:txBody>
          <a:bodyPr>
            <a:normAutofit fontScale="90000"/>
          </a:bodyPr>
          <a:lstStyle/>
          <a:p>
            <a:pPr algn="ctr"/>
            <a:r>
              <a:rPr lang="en-US" dirty="0" smtClean="0"/>
              <a:t>How does the Law of Superposition relate to sedimentary rocks?</a:t>
            </a:r>
            <a:endParaRPr lang="en-US" dirty="0"/>
          </a:p>
        </p:txBody>
      </p:sp>
      <p:sp>
        <p:nvSpPr>
          <p:cNvPr id="3" name="Content Placeholder 2"/>
          <p:cNvSpPr>
            <a:spLocks noGrp="1"/>
          </p:cNvSpPr>
          <p:nvPr>
            <p:ph idx="1"/>
          </p:nvPr>
        </p:nvSpPr>
        <p:spPr>
          <a:xfrm>
            <a:off x="457200" y="2209800"/>
            <a:ext cx="7467600" cy="3916363"/>
          </a:xfrm>
        </p:spPr>
        <p:txBody>
          <a:bodyPr>
            <a:normAutofit lnSpcReduction="10000"/>
          </a:bodyPr>
          <a:lstStyle/>
          <a:p>
            <a:r>
              <a:rPr lang="en-US" dirty="0" smtClean="0"/>
              <a:t>Thousands of layers of sedimentary rocks confirm the long history of the changing surface of the earth and the changing of life forms whose remains are found in successive layers.</a:t>
            </a:r>
          </a:p>
          <a:p>
            <a:pPr>
              <a:buNone/>
            </a:pPr>
            <a:endParaRPr lang="en-US" dirty="0" smtClean="0"/>
          </a:p>
          <a:p>
            <a:r>
              <a:rPr lang="en-US" dirty="0" smtClean="0"/>
              <a:t>Successive = following in uninterrupted order; consecutive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prehistoricplanet.com/images/features/earth/geologictime/rocklayers2.jpg"/>
          <p:cNvPicPr>
            <a:picLocks noChangeAspect="1" noChangeArrowheads="1"/>
          </p:cNvPicPr>
          <p:nvPr/>
        </p:nvPicPr>
        <p:blipFill>
          <a:blip r:embed="rId2" cstate="print"/>
          <a:srcRect/>
          <a:stretch>
            <a:fillRect/>
          </a:stretch>
        </p:blipFill>
        <p:spPr bwMode="auto">
          <a:xfrm>
            <a:off x="-40341" y="0"/>
            <a:ext cx="9184341"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pPr algn="ctr"/>
            <a:r>
              <a:rPr lang="en-US" sz="4800" dirty="0" smtClean="0"/>
              <a:t>Who studies rocks and fossils?</a:t>
            </a:r>
            <a:endParaRPr lang="en-US" sz="4800" dirty="0"/>
          </a:p>
        </p:txBody>
      </p:sp>
      <p:sp>
        <p:nvSpPr>
          <p:cNvPr id="3" name="Content Placeholder 2"/>
          <p:cNvSpPr>
            <a:spLocks noGrp="1"/>
          </p:cNvSpPr>
          <p:nvPr>
            <p:ph idx="1"/>
          </p:nvPr>
        </p:nvSpPr>
        <p:spPr>
          <a:xfrm>
            <a:off x="990600" y="1524000"/>
            <a:ext cx="7467600" cy="4525963"/>
          </a:xfrm>
        </p:spPr>
        <p:txBody>
          <a:bodyPr/>
          <a:lstStyle/>
          <a:p>
            <a:r>
              <a:rPr lang="en-US" sz="5400" b="1" u="sng" dirty="0" smtClean="0"/>
              <a:t>Geologist </a:t>
            </a:r>
            <a:r>
              <a:rPr lang="en-US" sz="4000" dirty="0" smtClean="0"/>
              <a:t>= </a:t>
            </a:r>
            <a:r>
              <a:rPr lang="en-US" sz="4000" b="1" i="1" dirty="0" smtClean="0"/>
              <a:t>a scientist that studies Earth’s processes </a:t>
            </a:r>
          </a:p>
          <a:p>
            <a:pPr>
              <a:buNone/>
            </a:pPr>
            <a:endParaRPr lang="en-US" b="1" i="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sz="4000" dirty="0" smtClean="0"/>
              <a:t>Why do Geologist study rocks and fossils?</a:t>
            </a:r>
            <a:endParaRPr lang="en-US" sz="4000" dirty="0"/>
          </a:p>
        </p:txBody>
      </p:sp>
      <p:sp>
        <p:nvSpPr>
          <p:cNvPr id="3" name="Content Placeholder 2"/>
          <p:cNvSpPr>
            <a:spLocks noGrp="1"/>
          </p:cNvSpPr>
          <p:nvPr>
            <p:ph idx="1"/>
          </p:nvPr>
        </p:nvSpPr>
        <p:spPr/>
        <p:txBody>
          <a:bodyPr/>
          <a:lstStyle/>
          <a:p>
            <a:r>
              <a:rPr lang="en-US" dirty="0" smtClean="0"/>
              <a:t>By studying rocks and fossils, geologist have developed a geologic time scale which outlines the major divisions of Earth’s history.</a:t>
            </a:r>
          </a:p>
          <a:p>
            <a:endParaRPr lang="en-US" dirty="0" smtClean="0"/>
          </a:p>
          <a:p>
            <a:r>
              <a:rPr lang="en-US" dirty="0" smtClean="0"/>
              <a:t>Geologic time scale</a:t>
            </a:r>
            <a:r>
              <a:rPr lang="en-US" b="1" i="1" dirty="0" smtClean="0"/>
              <a:t> – the standard method used to divide the Earth’s long natural history into manageable parts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heper.net/topics/Gaia/tline01b.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fossils?</a:t>
            </a:r>
            <a:endParaRPr lang="en-US" dirty="0"/>
          </a:p>
        </p:txBody>
      </p:sp>
      <p:sp>
        <p:nvSpPr>
          <p:cNvPr id="3" name="Content Placeholder 2"/>
          <p:cNvSpPr>
            <a:spLocks noGrp="1"/>
          </p:cNvSpPr>
          <p:nvPr>
            <p:ph idx="1"/>
          </p:nvPr>
        </p:nvSpPr>
        <p:spPr/>
        <p:txBody>
          <a:bodyPr>
            <a:normAutofit/>
          </a:bodyPr>
          <a:lstStyle/>
          <a:p>
            <a:r>
              <a:rPr lang="en-US" sz="4400" dirty="0" smtClean="0"/>
              <a:t>Fossils are traces or remains of living things from long ago.</a:t>
            </a:r>
            <a:endParaRPr lang="en-US"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Fossils</a:t>
            </a:r>
            <a:endParaRPr lang="en-US" dirty="0"/>
          </a:p>
        </p:txBody>
      </p:sp>
      <p:sp>
        <p:nvSpPr>
          <p:cNvPr id="3" name="Content Placeholder 2"/>
          <p:cNvSpPr>
            <a:spLocks noGrp="1"/>
          </p:cNvSpPr>
          <p:nvPr>
            <p:ph idx="1"/>
          </p:nvPr>
        </p:nvSpPr>
        <p:spPr/>
        <p:txBody>
          <a:bodyPr>
            <a:normAutofit fontScale="70000" lnSpcReduction="20000"/>
          </a:bodyPr>
          <a:lstStyle/>
          <a:p>
            <a:r>
              <a:rPr lang="en-US" sz="4400" dirty="0" smtClean="0"/>
              <a:t>The remains or traces of physical evidence of an organisms preserved by key geologic processes is called a </a:t>
            </a:r>
            <a:r>
              <a:rPr lang="en-US" sz="4400" b="1" u="sng" dirty="0" smtClean="0"/>
              <a:t>fossil.</a:t>
            </a:r>
          </a:p>
          <a:p>
            <a:r>
              <a:rPr lang="en-US" sz="4400" dirty="0" smtClean="0"/>
              <a:t>Fossils are important because they  give us clues about the past</a:t>
            </a:r>
          </a:p>
          <a:p>
            <a:r>
              <a:rPr lang="en-US" sz="4400" dirty="0" smtClean="0"/>
              <a:t>Most fossils are hardened animal remains such as shells, bones, teeth, and skeletal body parts</a:t>
            </a:r>
          </a:p>
          <a:p>
            <a:r>
              <a:rPr lang="en-US" sz="4400" dirty="0" smtClean="0"/>
              <a:t>Other fossils are impressions or preserved organisms found in rock</a:t>
            </a:r>
          </a:p>
          <a:p>
            <a:endParaRPr lang="en-US"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are Fossils Made?</a:t>
            </a:r>
            <a:endParaRPr lang="en-US" dirty="0"/>
          </a:p>
        </p:txBody>
      </p:sp>
      <p:sp>
        <p:nvSpPr>
          <p:cNvPr id="3" name="Content Placeholder 2"/>
          <p:cNvSpPr>
            <a:spLocks noGrp="1"/>
          </p:cNvSpPr>
          <p:nvPr>
            <p:ph idx="1"/>
          </p:nvPr>
        </p:nvSpPr>
        <p:spPr/>
        <p:txBody>
          <a:bodyPr>
            <a:normAutofit fontScale="92500"/>
          </a:bodyPr>
          <a:lstStyle/>
          <a:p>
            <a:pPr marL="475488" indent="-457200">
              <a:buFont typeface="+mj-lt"/>
              <a:buAutoNum type="arabicPeriod"/>
            </a:pPr>
            <a:r>
              <a:rPr lang="en-US" sz="3200" dirty="0" smtClean="0"/>
              <a:t>Conditions have to be just right for fossils to from in rock </a:t>
            </a:r>
          </a:p>
          <a:p>
            <a:pPr marL="475488" indent="-457200">
              <a:buFont typeface="+mj-lt"/>
              <a:buAutoNum type="arabicPeriod"/>
            </a:pPr>
            <a:endParaRPr lang="en-US" sz="3200" dirty="0" smtClean="0"/>
          </a:p>
          <a:p>
            <a:pPr marL="475488" indent="-457200">
              <a:buFont typeface="+mj-lt"/>
              <a:buAutoNum type="arabicPeriod"/>
            </a:pPr>
            <a:r>
              <a:rPr lang="en-US" sz="3200" dirty="0" smtClean="0"/>
              <a:t>Organisms must be preserved before it decomposes or disappears </a:t>
            </a:r>
          </a:p>
          <a:p>
            <a:pPr lvl="1">
              <a:buFont typeface="Wingdings" charset="2"/>
              <a:buChar char="u"/>
            </a:pPr>
            <a:r>
              <a:rPr lang="en-US" sz="2800" dirty="0" smtClean="0"/>
              <a:t>Usually soft parts decays  too fast, which is why fossils only really show hard parts of plants and animals</a:t>
            </a:r>
          </a:p>
          <a:p>
            <a:pPr lvl="1">
              <a:buFont typeface="Wingdings" charset="2"/>
              <a:buChar char="u"/>
            </a:pPr>
            <a:endParaRPr lang="en-US" sz="2800" dirty="0" smtClean="0"/>
          </a:p>
          <a:p>
            <a:pPr marL="475488" indent="-457200">
              <a:buFont typeface="+mj-lt"/>
              <a:buAutoNum type="arabicPeriod"/>
            </a:pPr>
            <a:r>
              <a:rPr lang="en-US" sz="3200" dirty="0" smtClean="0"/>
              <a:t>Fossils form in the layers of sedimentary rock</a:t>
            </a:r>
          </a:p>
          <a:p>
            <a:endParaRPr lang="en-US" sz="4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Remains</a:t>
            </a:r>
            <a:endParaRPr lang="en-US" dirty="0"/>
          </a:p>
        </p:txBody>
      </p:sp>
      <p:sp>
        <p:nvSpPr>
          <p:cNvPr id="3" name="Content Placeholder 2"/>
          <p:cNvSpPr>
            <a:spLocks noGrp="1"/>
          </p:cNvSpPr>
          <p:nvPr>
            <p:ph idx="1"/>
          </p:nvPr>
        </p:nvSpPr>
        <p:spPr/>
        <p:txBody>
          <a:bodyPr>
            <a:normAutofit fontScale="92500" lnSpcReduction="20000"/>
          </a:bodyPr>
          <a:lstStyle/>
          <a:p>
            <a:r>
              <a:rPr lang="en-US" sz="4400" dirty="0" smtClean="0"/>
              <a:t>Fossils that are the actual bodies or body parts of organisms are called original remains</a:t>
            </a:r>
          </a:p>
          <a:p>
            <a:endParaRPr lang="en-US" sz="4400" dirty="0" smtClean="0"/>
          </a:p>
          <a:p>
            <a:r>
              <a:rPr lang="en-US" sz="4400" dirty="0" smtClean="0"/>
              <a:t>Original remains are found in places where conditions prevent the decomposition or breakdown to occur</a:t>
            </a:r>
          </a:p>
          <a:p>
            <a:endParaRPr lang="en-US" sz="4400" dirty="0"/>
          </a:p>
        </p:txBody>
      </p:sp>
      <p:pic>
        <p:nvPicPr>
          <p:cNvPr id="4" name="Picture 3"/>
          <p:cNvPicPr>
            <a:picLocks noChangeAspect="1" noChangeArrowheads="1"/>
          </p:cNvPicPr>
          <p:nvPr/>
        </p:nvPicPr>
        <p:blipFill>
          <a:blip r:embed="rId2" cstate="print"/>
          <a:srcRect/>
          <a:stretch>
            <a:fillRect/>
          </a:stretch>
        </p:blipFill>
        <p:spPr bwMode="auto">
          <a:xfrm>
            <a:off x="6629400" y="228600"/>
            <a:ext cx="2165876" cy="21284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Traces of Remains</a:t>
            </a:r>
            <a:endParaRPr lang="en-US" dirty="0"/>
          </a:p>
        </p:txBody>
      </p:sp>
      <p:sp>
        <p:nvSpPr>
          <p:cNvPr id="3" name="Content Placeholder 2"/>
          <p:cNvSpPr>
            <a:spLocks noGrp="1"/>
          </p:cNvSpPr>
          <p:nvPr>
            <p:ph idx="1"/>
          </p:nvPr>
        </p:nvSpPr>
        <p:spPr/>
        <p:txBody>
          <a:bodyPr>
            <a:normAutofit fontScale="55000" lnSpcReduction="20000"/>
          </a:bodyPr>
          <a:lstStyle/>
          <a:p>
            <a:pPr marL="475488" indent="-457200">
              <a:buFont typeface="+mj-lt"/>
              <a:buAutoNum type="arabicPeriod"/>
            </a:pPr>
            <a:r>
              <a:rPr lang="en-US" sz="4400" dirty="0" smtClean="0"/>
              <a:t>Ice – best preserver of prehistoric life. Ice has preserved original remains of things such as a 10,000 year old mammoth which have been found with bones, muscles, skin, and hair still in place</a:t>
            </a:r>
          </a:p>
          <a:p>
            <a:pPr marL="532638" indent="-514350">
              <a:buFont typeface="+mj-lt"/>
              <a:buAutoNum type="arabicPeriod"/>
            </a:pPr>
            <a:endParaRPr lang="en-US" sz="4400" dirty="0" smtClean="0"/>
          </a:p>
          <a:p>
            <a:pPr marL="475488" indent="-457200">
              <a:buFont typeface="+mj-lt"/>
              <a:buAutoNum type="arabicPeriod"/>
            </a:pPr>
            <a:r>
              <a:rPr lang="en-US" sz="4400" dirty="0" smtClean="0"/>
              <a:t>Amber – formed from the sticky substance inside trees that flows like syrup. If an insect is caught in the sap, the sap will cover the insects entire body and harden.</a:t>
            </a:r>
          </a:p>
          <a:p>
            <a:pPr marL="532638" indent="-514350">
              <a:buFont typeface="+mj-lt"/>
              <a:buAutoNum type="arabicPeriod"/>
            </a:pPr>
            <a:endParaRPr lang="en-US" sz="4400" dirty="0" smtClean="0"/>
          </a:p>
          <a:p>
            <a:pPr marL="475488" indent="-457200">
              <a:buFont typeface="+mj-lt"/>
              <a:buAutoNum type="arabicPeriod"/>
            </a:pPr>
            <a:r>
              <a:rPr lang="en-US" sz="4400" dirty="0" smtClean="0"/>
              <a:t>Tar – thick, oily pool of liquid. Things such as saber toothed cats and other animals were trapped and preserved</a:t>
            </a:r>
          </a:p>
          <a:p>
            <a:endParaRPr lang="en-US" sz="4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Traces of Remains</a:t>
            </a:r>
            <a:endParaRPr lang="en-US" dirty="0"/>
          </a:p>
        </p:txBody>
      </p:sp>
      <p:pic>
        <p:nvPicPr>
          <p:cNvPr id="5" name="Picture 3"/>
          <p:cNvPicPr>
            <a:picLocks noChangeAspect="1" noChangeArrowheads="1"/>
          </p:cNvPicPr>
          <p:nvPr/>
        </p:nvPicPr>
        <p:blipFill>
          <a:blip r:embed="rId2" cstate="print"/>
          <a:srcRect/>
          <a:stretch>
            <a:fillRect/>
          </a:stretch>
        </p:blipFill>
        <p:spPr bwMode="auto">
          <a:xfrm>
            <a:off x="228600" y="1219200"/>
            <a:ext cx="3572238" cy="2954482"/>
          </a:xfrm>
          <a:prstGeom prst="rect">
            <a:avLst/>
          </a:prstGeom>
          <a:ln>
            <a:noFill/>
          </a:ln>
          <a:effectLst>
            <a:softEdge rad="112500"/>
          </a:effectLst>
        </p:spPr>
      </p:pic>
      <p:pic>
        <p:nvPicPr>
          <p:cNvPr id="6" name="Picture 4"/>
          <p:cNvPicPr>
            <a:picLocks noChangeAspect="1" noChangeArrowheads="1"/>
          </p:cNvPicPr>
          <p:nvPr/>
        </p:nvPicPr>
        <p:blipFill>
          <a:blip r:embed="rId3" cstate="print"/>
          <a:srcRect/>
          <a:stretch>
            <a:fillRect/>
          </a:stretch>
        </p:blipFill>
        <p:spPr bwMode="auto">
          <a:xfrm>
            <a:off x="4876800" y="1219200"/>
            <a:ext cx="4013250" cy="3013362"/>
          </a:xfrm>
          <a:prstGeom prst="rect">
            <a:avLst/>
          </a:prstGeom>
          <a:ln>
            <a:noFill/>
          </a:ln>
          <a:effectLst>
            <a:softEdge rad="112500"/>
          </a:effectLst>
        </p:spPr>
      </p:pic>
      <p:pic>
        <p:nvPicPr>
          <p:cNvPr id="7" name="Picture 5"/>
          <p:cNvPicPr>
            <a:picLocks noChangeAspect="1" noChangeArrowheads="1"/>
          </p:cNvPicPr>
          <p:nvPr/>
        </p:nvPicPr>
        <p:blipFill>
          <a:blip r:embed="rId4" cstate="print"/>
          <a:srcRect/>
          <a:stretch>
            <a:fillRect/>
          </a:stretch>
        </p:blipFill>
        <p:spPr bwMode="auto">
          <a:xfrm>
            <a:off x="2590800" y="4171950"/>
            <a:ext cx="3905250" cy="26860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Fossils in Rocks</a:t>
            </a:r>
            <a:endParaRPr lang="en-US" dirty="0"/>
          </a:p>
        </p:txBody>
      </p:sp>
      <p:sp>
        <p:nvSpPr>
          <p:cNvPr id="3" name="Content Placeholder 2"/>
          <p:cNvSpPr>
            <a:spLocks noGrp="1"/>
          </p:cNvSpPr>
          <p:nvPr>
            <p:ph idx="1"/>
          </p:nvPr>
        </p:nvSpPr>
        <p:spPr/>
        <p:txBody>
          <a:bodyPr>
            <a:normAutofit fontScale="92500" lnSpcReduction="10000"/>
          </a:bodyPr>
          <a:lstStyle/>
          <a:p>
            <a:r>
              <a:rPr lang="en-US" sz="4400" dirty="0" smtClean="0"/>
              <a:t>If an organism is caused by or buried in sediment it may become a rock </a:t>
            </a:r>
          </a:p>
          <a:p>
            <a:r>
              <a:rPr lang="en-US" sz="4400" dirty="0" smtClean="0"/>
              <a:t>Some fossils are not original remains or actual body parts, instead they are impressions or traces made in rock.</a:t>
            </a:r>
          </a:p>
          <a:p>
            <a:endParaRPr lang="en-US" sz="4400" dirty="0"/>
          </a:p>
        </p:txBody>
      </p:sp>
      <p:pic>
        <p:nvPicPr>
          <p:cNvPr id="4" name="Picture 2"/>
          <p:cNvPicPr>
            <a:picLocks noChangeAspect="1" noChangeArrowheads="1"/>
          </p:cNvPicPr>
          <p:nvPr/>
        </p:nvPicPr>
        <p:blipFill>
          <a:blip r:embed="rId2" cstate="print"/>
          <a:srcRect/>
          <a:stretch>
            <a:fillRect/>
          </a:stretch>
        </p:blipFill>
        <p:spPr bwMode="auto">
          <a:xfrm>
            <a:off x="6652487" y="0"/>
            <a:ext cx="2491513" cy="1828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TotalTime>
  <Words>809</Words>
  <Application>Microsoft Office PowerPoint</Application>
  <PresentationFormat>On-screen Show (4:3)</PresentationFormat>
  <Paragraphs>86</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Fossils &amp; Law of Superposition  Notes</vt:lpstr>
      <vt:lpstr>Explain the use of fossils, ice cores, sedimentary rocks, faults, and igneous rock formations found in rock layers as evidence of the history of the Earth and its changing life forms.</vt:lpstr>
      <vt:lpstr>What are fossils?</vt:lpstr>
      <vt:lpstr>Looking at Fossils</vt:lpstr>
      <vt:lpstr>So How are Fossils Made?</vt:lpstr>
      <vt:lpstr>Original Remains</vt:lpstr>
      <vt:lpstr>Traces of Remains</vt:lpstr>
      <vt:lpstr>Traces of Remains</vt:lpstr>
      <vt:lpstr>Fossils in Rocks</vt:lpstr>
      <vt:lpstr>Types of Rocks</vt:lpstr>
      <vt:lpstr>Types of Rocks Con’t</vt:lpstr>
      <vt:lpstr>Slide 12</vt:lpstr>
      <vt:lpstr>What is a fault?</vt:lpstr>
      <vt:lpstr>What is an Ice Core?</vt:lpstr>
      <vt:lpstr>What are Sedimentary Rocks?</vt:lpstr>
      <vt:lpstr>What are Igneous rocks?</vt:lpstr>
      <vt:lpstr>What do rocks tell us?</vt:lpstr>
      <vt:lpstr>What do rocks, fossils, and ice cores show us?</vt:lpstr>
      <vt:lpstr>What is the Law of Superposition?</vt:lpstr>
      <vt:lpstr>How does the Law of Superposition relate to sedimentary rocks?</vt:lpstr>
      <vt:lpstr>Slide 21</vt:lpstr>
      <vt:lpstr>Who studies rocks and fossils?</vt:lpstr>
      <vt:lpstr>Why do Geologist study rocks and fossils?</vt:lpstr>
      <vt:lpstr>Slide 24</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Earth’s History Notes</dc:title>
  <dc:creator>pete</dc:creator>
  <cp:lastModifiedBy>allisonl.kickham</cp:lastModifiedBy>
  <cp:revision>10</cp:revision>
  <dcterms:created xsi:type="dcterms:W3CDTF">2013-10-28T14:02:39Z</dcterms:created>
  <dcterms:modified xsi:type="dcterms:W3CDTF">2014-09-19T20:24:37Z</dcterms:modified>
</cp:coreProperties>
</file>