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62" r:id="rId2"/>
    <p:sldId id="299" r:id="rId3"/>
    <p:sldId id="263" r:id="rId4"/>
    <p:sldId id="288" r:id="rId5"/>
    <p:sldId id="292" r:id="rId6"/>
    <p:sldId id="256" r:id="rId7"/>
    <p:sldId id="280" r:id="rId8"/>
    <p:sldId id="281" r:id="rId9"/>
    <p:sldId id="282" r:id="rId10"/>
    <p:sldId id="283" r:id="rId11"/>
    <p:sldId id="285" r:id="rId12"/>
    <p:sldId id="286" r:id="rId13"/>
    <p:sldId id="287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661" autoAdjust="0"/>
  </p:normalViewPr>
  <p:slideViewPr>
    <p:cSldViewPr snapToGrid="0" snapToObjects="1">
      <p:cViewPr>
        <p:scale>
          <a:sx n="130" d="100"/>
          <a:sy n="130" d="100"/>
        </p:scale>
        <p:origin x="-2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26CA99-7890-4643-B665-0DB7A7491335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5A20C1-6528-614A-8D7F-94A6A1BE5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0660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youtu.be/ZzdRj60S4N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vMG-LWyNcA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7D0eIsuZC3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Diseases NOTES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71500" y="3644152"/>
            <a:ext cx="8001000" cy="16664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8.l.1.1 Summarize the basic characteristics of viruses, bacteria, fungi, and parasites relating to the spread, treatment, and prevention of disease.</a:t>
            </a:r>
          </a:p>
          <a:p>
            <a:endParaRPr lang="en-US" dirty="0"/>
          </a:p>
          <a:p>
            <a:r>
              <a:rPr lang="en-US" dirty="0" smtClean="0"/>
              <a:t>8.L.1.2. Explain the difference between epidemic and pandemic as it relates to the spread, treatment, and prevention of disease.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79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599" cy="671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57446" y="133351"/>
            <a:ext cx="4444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solidFill>
                  <a:srgbClr val="00B0F0"/>
                </a:solidFill>
              </a:rPr>
              <a:t>REPLICATION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95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21085" y="59174"/>
            <a:ext cx="34341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solidFill>
                  <a:srgbClr val="00B0F0"/>
                </a:solidFill>
              </a:rPr>
              <a:t>ASSEMBLY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72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8392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62593" y="152401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solidFill>
                  <a:srgbClr val="00B0F0"/>
                </a:solidFill>
              </a:rPr>
              <a:t>RELEASE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0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4289"/>
            <a:ext cx="9006840" cy="683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5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single</a:t>
            </a:r>
            <a:r>
              <a:rPr lang="en-US" dirty="0"/>
              <a:t>-celled </a:t>
            </a:r>
            <a:r>
              <a:rPr lang="en-US" dirty="0" smtClean="0"/>
              <a:t>organism</a:t>
            </a:r>
          </a:p>
          <a:p>
            <a:r>
              <a:rPr lang="en-US" dirty="0" smtClean="0"/>
              <a:t>live </a:t>
            </a:r>
            <a:r>
              <a:rPr lang="en-US" dirty="0"/>
              <a:t>in a variety of places (with oxygen, without oxygen, extreme hot, extreme cold). </a:t>
            </a:r>
          </a:p>
          <a:p>
            <a:r>
              <a:rPr lang="en-US" dirty="0" smtClean="0"/>
              <a:t>grow and reproduce rapidly</a:t>
            </a:r>
          </a:p>
          <a:p>
            <a:r>
              <a:rPr lang="en-US" dirty="0" smtClean="0"/>
              <a:t>Examples: Cholera, Salmonella (food poisoning), pneumonia, Lyme disease, tetanus, tuberculosis, strep throat, meningitis. </a:t>
            </a:r>
          </a:p>
          <a:p>
            <a:r>
              <a:rPr lang="en-US" dirty="0"/>
              <a:t>Bacteria VS Virus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://youtu.be/ZzdRj60S4NQ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677" y="274638"/>
            <a:ext cx="21971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5151" y="5651500"/>
            <a:ext cx="44577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2851" y="42208"/>
            <a:ext cx="2171700" cy="151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028"/>
            <a:ext cx="168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Cocci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11877" y="70394"/>
            <a:ext cx="173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Spirilla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74205" y="6238339"/>
            <a:ext cx="24263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Baccili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15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Fungi </a:t>
            </a:r>
            <a:r>
              <a:rPr lang="en-US" dirty="0"/>
              <a:t>are </a:t>
            </a:r>
            <a:r>
              <a:rPr lang="en-US" dirty="0" smtClean="0"/>
              <a:t>heterotrophs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Can reproduce in multiple ways</a:t>
            </a:r>
            <a:endParaRPr lang="en-US" dirty="0"/>
          </a:p>
          <a:p>
            <a:r>
              <a:rPr lang="en-US" dirty="0" smtClean="0"/>
              <a:t>Fungi </a:t>
            </a:r>
            <a:r>
              <a:rPr lang="en-US" dirty="0"/>
              <a:t>can sometimes attack the tissues of living plants and animals and cause </a:t>
            </a:r>
            <a:r>
              <a:rPr lang="en-US" dirty="0" smtClean="0"/>
              <a:t>disease.</a:t>
            </a:r>
          </a:p>
          <a:p>
            <a:r>
              <a:rPr lang="en-US" dirty="0" smtClean="0"/>
              <a:t>Examples: Yeast, mold, mildew, ringworm</a:t>
            </a:r>
          </a:p>
          <a:p>
            <a:r>
              <a:rPr lang="en-US" dirty="0" smtClean="0"/>
              <a:t>Symptoms: skin infections, yeast infection, </a:t>
            </a:r>
            <a:r>
              <a:rPr lang="en-US" dirty="0" err="1" smtClean="0"/>
              <a:t>athelete’s</a:t>
            </a:r>
            <a:r>
              <a:rPr lang="en-US" dirty="0" smtClean="0"/>
              <a:t> foot, thrush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36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organism </a:t>
            </a:r>
            <a:r>
              <a:rPr lang="en-US" dirty="0"/>
              <a:t>that feed on another </a:t>
            </a:r>
            <a:r>
              <a:rPr lang="en-US" dirty="0" smtClean="0"/>
              <a:t>organism, the </a:t>
            </a:r>
            <a:r>
              <a:rPr lang="en-US" dirty="0"/>
              <a:t>host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They </a:t>
            </a:r>
            <a:r>
              <a:rPr lang="en-US" dirty="0" smtClean="0"/>
              <a:t>live </a:t>
            </a:r>
            <a:r>
              <a:rPr lang="en-US" dirty="0"/>
              <a:t>on or in their host’s </a:t>
            </a:r>
            <a:r>
              <a:rPr lang="en-US" dirty="0" smtClean="0"/>
              <a:t>body.</a:t>
            </a:r>
          </a:p>
          <a:p>
            <a:r>
              <a:rPr lang="en-US" dirty="0" smtClean="0"/>
              <a:t> </a:t>
            </a:r>
            <a:r>
              <a:rPr lang="en-US" dirty="0"/>
              <a:t>Infectious disease may also be caused by animal parasites, which may take up residence in the intestines, bloodstream, </a:t>
            </a:r>
            <a:r>
              <a:rPr lang="en-US" dirty="0" smtClean="0"/>
              <a:t>or tissues.</a:t>
            </a:r>
          </a:p>
          <a:p>
            <a:r>
              <a:rPr lang="en-US" dirty="0" smtClean="0"/>
              <a:t>Some are </a:t>
            </a:r>
            <a:r>
              <a:rPr lang="en-US" b="1" u="sng" dirty="0" smtClean="0"/>
              <a:t>vectors</a:t>
            </a:r>
            <a:r>
              <a:rPr lang="en-US" dirty="0" smtClean="0"/>
              <a:t> – an organism that spreads disease</a:t>
            </a:r>
          </a:p>
          <a:p>
            <a:r>
              <a:rPr lang="en-US" dirty="0" smtClean="0"/>
              <a:t>Back </a:t>
            </a:r>
            <a:r>
              <a:rPr lang="en-US" dirty="0"/>
              <a:t>by popular demand: The caterpillar and the wasps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http://youtu.be/vMG-LWyNcAs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38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Vaccine/Antibiotic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Vaccines</a:t>
            </a:r>
            <a:r>
              <a:rPr lang="en-US" dirty="0" smtClean="0"/>
              <a:t> are used </a:t>
            </a:r>
            <a:r>
              <a:rPr lang="en-US" dirty="0"/>
              <a:t>to </a:t>
            </a:r>
            <a:r>
              <a:rPr lang="en-US" dirty="0" smtClean="0"/>
              <a:t>prevent </a:t>
            </a:r>
            <a:r>
              <a:rPr lang="en-US" dirty="0"/>
              <a:t>the spread of </a:t>
            </a:r>
            <a:r>
              <a:rPr lang="en-US" b="1" dirty="0"/>
              <a:t>viral</a:t>
            </a:r>
            <a:r>
              <a:rPr lang="en-US" dirty="0"/>
              <a:t> diseases</a:t>
            </a:r>
            <a:r>
              <a:rPr lang="en-US" dirty="0" smtClean="0"/>
              <a:t>. Must be taken</a:t>
            </a:r>
            <a:r>
              <a:rPr lang="en-US" u="sng" dirty="0" smtClean="0"/>
              <a:t> before </a:t>
            </a:r>
            <a:r>
              <a:rPr lang="en-US" dirty="0" smtClean="0"/>
              <a:t>your infected. </a:t>
            </a:r>
          </a:p>
          <a:p>
            <a:r>
              <a:rPr lang="en-US" b="1" dirty="0"/>
              <a:t>Antibiotics</a:t>
            </a:r>
            <a:r>
              <a:rPr lang="en-US" dirty="0"/>
              <a:t> are used </a:t>
            </a:r>
            <a:r>
              <a:rPr lang="en-US" dirty="0" smtClean="0"/>
              <a:t>to stop the </a:t>
            </a:r>
            <a:r>
              <a:rPr lang="en-US" dirty="0"/>
              <a:t>growth of </a:t>
            </a:r>
            <a:r>
              <a:rPr lang="en-US" dirty="0" smtClean="0"/>
              <a:t>bacteria.</a:t>
            </a:r>
          </a:p>
          <a:p>
            <a:r>
              <a:rPr lang="en-US" dirty="0" smtClean="0"/>
              <a:t>Bacteria become resistant (antibiotic won’t kill them) causing it to be difficult to treat diseases. </a:t>
            </a:r>
          </a:p>
          <a:p>
            <a:r>
              <a:rPr lang="en-US" dirty="0" smtClean="0"/>
              <a:t>ANTIBIOTICS will </a:t>
            </a:r>
            <a:r>
              <a:rPr lang="en-US" b="1" u="sng" dirty="0" smtClean="0"/>
              <a:t>NOT</a:t>
            </a:r>
            <a:r>
              <a:rPr lang="en-US" dirty="0" smtClean="0"/>
              <a:t> KILL VIRUSES!!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98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vs.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epidemic and pandemic are similar terms that refer to the spread of infectious diseases among a population. </a:t>
            </a:r>
            <a:endParaRPr lang="en-US" dirty="0" smtClean="0"/>
          </a:p>
          <a:p>
            <a:r>
              <a:rPr lang="en-US" dirty="0" smtClean="0"/>
              <a:t>pandemic = more people infected, and a larger </a:t>
            </a:r>
            <a:r>
              <a:rPr lang="en-US" dirty="0"/>
              <a:t>region being affected. </a:t>
            </a:r>
            <a:r>
              <a:rPr lang="en-US" u="sng" dirty="0" smtClean="0"/>
              <a:t>World-wide </a:t>
            </a:r>
            <a:r>
              <a:rPr lang="en-US" dirty="0" smtClean="0"/>
              <a:t>outbreak. </a:t>
            </a:r>
          </a:p>
          <a:p>
            <a:r>
              <a:rPr lang="en-US" dirty="0" smtClean="0"/>
              <a:t>Epidemic= local or smaller area </a:t>
            </a:r>
            <a:r>
              <a:rPr lang="en-US" b="1" u="sng" dirty="0" smtClean="0">
                <a:solidFill>
                  <a:srgbClr val="000000"/>
                </a:solidFill>
              </a:rPr>
              <a:t>not</a:t>
            </a:r>
            <a:r>
              <a:rPr lang="en-US" dirty="0" smtClean="0"/>
              <a:t> world-wide</a:t>
            </a:r>
            <a:r>
              <a:rPr lang="en-US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843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 of….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PATHOLOGY</a:t>
            </a: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the science of the causes and effects of diseases</a:t>
            </a:r>
          </a:p>
          <a:p>
            <a:r>
              <a:rPr lang="en-US" b="1" i="1" dirty="0" smtClean="0"/>
              <a:t>MICROBIOLOGY</a:t>
            </a: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study of microorganisms and their effect on living things</a:t>
            </a:r>
          </a:p>
          <a:p>
            <a:r>
              <a:rPr lang="en-US" b="1" i="1" dirty="0" smtClean="0"/>
              <a:t>EPIDEMIOLOGY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deals with the incidence, spread, and control of diseases</a:t>
            </a:r>
          </a:p>
          <a:p>
            <a:r>
              <a:rPr lang="en-US" b="1" i="1" dirty="0" smtClean="0"/>
              <a:t>BIOTECHNOLOGY</a:t>
            </a: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use of microorganisms to perform specific industrial functions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</a:p>
          <a:p>
            <a:r>
              <a:rPr lang="en-US" dirty="0" smtClean="0"/>
              <a:t>Bacteria</a:t>
            </a:r>
          </a:p>
          <a:p>
            <a:r>
              <a:rPr lang="en-US" dirty="0" smtClean="0"/>
              <a:t>Fungi</a:t>
            </a:r>
          </a:p>
          <a:p>
            <a:r>
              <a:rPr lang="en-US" dirty="0" smtClean="0"/>
              <a:t>Parasites</a:t>
            </a:r>
          </a:p>
          <a:p>
            <a:r>
              <a:rPr lang="en-US" dirty="0" smtClean="0"/>
              <a:t>Affect: Humans, Plants, and Animals.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17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53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Made of Cells</a:t>
            </a:r>
          </a:p>
          <a:p>
            <a:r>
              <a:rPr lang="en-US" dirty="0" smtClean="0"/>
              <a:t>Have levels of organization</a:t>
            </a:r>
          </a:p>
          <a:p>
            <a:r>
              <a:rPr lang="en-US" dirty="0" smtClean="0"/>
              <a:t>Reproduce </a:t>
            </a:r>
          </a:p>
          <a:p>
            <a:r>
              <a:rPr lang="en-US" dirty="0"/>
              <a:t>U</a:t>
            </a:r>
            <a:r>
              <a:rPr lang="en-US" dirty="0" smtClean="0"/>
              <a:t>se energy</a:t>
            </a:r>
          </a:p>
          <a:p>
            <a:r>
              <a:rPr lang="en-US" dirty="0" smtClean="0"/>
              <a:t>Grow</a:t>
            </a:r>
          </a:p>
          <a:p>
            <a:r>
              <a:rPr lang="en-US" dirty="0" smtClean="0"/>
              <a:t>Respond to the environment</a:t>
            </a:r>
          </a:p>
          <a:p>
            <a:r>
              <a:rPr lang="en-US" dirty="0" smtClean="0"/>
              <a:t>Adapt to the environment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5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16186" y="1648623"/>
            <a:ext cx="8927814" cy="4648575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600" dirty="0" smtClean="0"/>
              <a:t>Viruses are not alive.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dirty="0" smtClean="0"/>
              <a:t>do not meet all the characteristics of a living organism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WHY NOT?</a:t>
            </a:r>
          </a:p>
          <a:p>
            <a:pPr algn="l"/>
            <a:r>
              <a:rPr lang="en-US" sz="3600" dirty="0"/>
              <a:t>Can reproduce only inside a live cell of the host</a:t>
            </a:r>
          </a:p>
          <a:p>
            <a:pPr algn="l"/>
            <a:r>
              <a:rPr lang="en-US" sz="3600" dirty="0"/>
              <a:t>Not made of cells</a:t>
            </a:r>
          </a:p>
          <a:p>
            <a:pPr algn="l"/>
            <a:r>
              <a:rPr lang="en-US" sz="3600" dirty="0"/>
              <a:t>They do not have metabolism because they are particles and not cells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6513" y="567559"/>
            <a:ext cx="5837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Are Viruses Alive 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86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</a:t>
            </a:r>
            <a:r>
              <a:rPr lang="en-US" dirty="0"/>
              <a:t>-</a:t>
            </a:r>
            <a:r>
              <a:rPr lang="en-US" dirty="0" smtClean="0"/>
              <a:t>living</a:t>
            </a:r>
          </a:p>
          <a:p>
            <a:r>
              <a:rPr lang="en-US" dirty="0" smtClean="0"/>
              <a:t>DNA </a:t>
            </a:r>
            <a:r>
              <a:rPr lang="en-US" dirty="0"/>
              <a:t>or </a:t>
            </a:r>
            <a:r>
              <a:rPr lang="en-US" dirty="0" smtClean="0"/>
              <a:t>RNA</a:t>
            </a:r>
          </a:p>
          <a:p>
            <a:r>
              <a:rPr lang="en-US" dirty="0" smtClean="0"/>
              <a:t>need </a:t>
            </a:r>
            <a:r>
              <a:rPr lang="en-US" dirty="0"/>
              <a:t>a host cell to </a:t>
            </a:r>
            <a:r>
              <a:rPr lang="en-US" dirty="0" smtClean="0"/>
              <a:t>replicate.</a:t>
            </a:r>
            <a:endParaRPr lang="en-US" dirty="0"/>
          </a:p>
          <a:p>
            <a:r>
              <a:rPr lang="en-US" dirty="0" smtClean="0"/>
              <a:t>invade </a:t>
            </a:r>
            <a:r>
              <a:rPr lang="en-US" dirty="0"/>
              <a:t>healthy cells </a:t>
            </a:r>
            <a:r>
              <a:rPr lang="en-US" dirty="0" smtClean="0"/>
              <a:t> to </a:t>
            </a:r>
            <a:r>
              <a:rPr lang="en-US" dirty="0"/>
              <a:t>make more </a:t>
            </a:r>
            <a:r>
              <a:rPr lang="en-US" dirty="0" smtClean="0"/>
              <a:t>viruses, usually kill the cell </a:t>
            </a:r>
          </a:p>
          <a:p>
            <a:r>
              <a:rPr lang="en-US" dirty="0" smtClean="0"/>
              <a:t>the </a:t>
            </a:r>
            <a:r>
              <a:rPr lang="en-US" dirty="0"/>
              <a:t>most widespread illnesses in </a:t>
            </a:r>
            <a:r>
              <a:rPr lang="en-US" dirty="0" smtClean="0"/>
              <a:t>humans</a:t>
            </a:r>
          </a:p>
          <a:p>
            <a:r>
              <a:rPr lang="en-US" dirty="0" smtClean="0"/>
              <a:t>Examples: AIDs, Chicken Pox, Flu (Influenza, H1N1), common cold. </a:t>
            </a:r>
          </a:p>
          <a:p>
            <a:r>
              <a:rPr lang="en-US" dirty="0">
                <a:hlinkClick r:id="rId2"/>
              </a:rPr>
              <a:t>http://youtu.be/7D0eIsuZC3w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66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228600"/>
            <a:ext cx="7507224" cy="1559170"/>
          </a:xfrm>
        </p:spPr>
        <p:txBody>
          <a:bodyPr/>
          <a:lstStyle/>
          <a:p>
            <a:pPr algn="ctr"/>
            <a:r>
              <a:rPr lang="en-US" dirty="0" smtClean="0"/>
              <a:t>           </a:t>
            </a:r>
            <a:r>
              <a:rPr lang="en-US" sz="5400" dirty="0" smtClean="0"/>
              <a:t>Lytic Cycle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-51764"/>
            <a:ext cx="2990850" cy="727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8640" y="2057400"/>
            <a:ext cx="419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1.Absorption</a:t>
            </a:r>
          </a:p>
          <a:p>
            <a:r>
              <a:rPr lang="en-US" sz="4400" dirty="0" smtClean="0"/>
              <a:t>2. Entry</a:t>
            </a:r>
          </a:p>
          <a:p>
            <a:r>
              <a:rPr lang="en-US" sz="4400" dirty="0" smtClean="0"/>
              <a:t>3. Replication</a:t>
            </a:r>
          </a:p>
          <a:p>
            <a:r>
              <a:rPr lang="en-US" sz="4400" dirty="0" smtClean="0"/>
              <a:t>4. Assembly</a:t>
            </a:r>
          </a:p>
          <a:p>
            <a:r>
              <a:rPr lang="en-US" sz="4400" dirty="0" smtClean="0"/>
              <a:t>5. Release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6753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0100" y="76200"/>
            <a:ext cx="45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00B0F0"/>
                </a:solidFill>
              </a:rPr>
              <a:t>ABSORPTION</a:t>
            </a:r>
            <a:endParaRPr lang="en-US" sz="4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5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7524" y="194101"/>
            <a:ext cx="2244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solidFill>
                  <a:srgbClr val="00B0F0"/>
                </a:solidFill>
              </a:rPr>
              <a:t>ENTRY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15161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3945</TotalTime>
  <Words>484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Travelogue</vt:lpstr>
      <vt:lpstr>Infectious Diseases NOTES</vt:lpstr>
      <vt:lpstr>The study of….</vt:lpstr>
      <vt:lpstr>Types</vt:lpstr>
      <vt:lpstr>Characteristics of living organisms</vt:lpstr>
      <vt:lpstr>Slide 5</vt:lpstr>
      <vt:lpstr>Virus</vt:lpstr>
      <vt:lpstr>           Lytic Cycle</vt:lpstr>
      <vt:lpstr>Slide 8</vt:lpstr>
      <vt:lpstr>Slide 9</vt:lpstr>
      <vt:lpstr>Slide 10</vt:lpstr>
      <vt:lpstr>Slide 11</vt:lpstr>
      <vt:lpstr>Slide 12</vt:lpstr>
      <vt:lpstr>Slide 13</vt:lpstr>
      <vt:lpstr>Bacteria</vt:lpstr>
      <vt:lpstr>Fungi</vt:lpstr>
      <vt:lpstr>Parasite</vt:lpstr>
      <vt:lpstr>Vaccine/Antibiotic</vt:lpstr>
      <vt:lpstr>Epidemic vs. Pandemic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</dc:title>
  <dc:creator>oms1</dc:creator>
  <cp:lastModifiedBy>allisonl.kickham</cp:lastModifiedBy>
  <cp:revision>68</cp:revision>
  <cp:lastPrinted>2013-04-16T12:39:11Z</cp:lastPrinted>
  <dcterms:created xsi:type="dcterms:W3CDTF">2013-04-09T20:55:51Z</dcterms:created>
  <dcterms:modified xsi:type="dcterms:W3CDTF">2015-03-09T17:45:40Z</dcterms:modified>
</cp:coreProperties>
</file>