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4" r:id="rId4"/>
    <p:sldId id="257" r:id="rId5"/>
    <p:sldId id="258" r:id="rId6"/>
    <p:sldId id="260" r:id="rId7"/>
    <p:sldId id="259" r:id="rId8"/>
    <p:sldId id="261" r:id="rId9"/>
    <p:sldId id="263" r:id="rId10"/>
    <p:sldId id="262" r:id="rId11"/>
    <p:sldId id="265" r:id="rId12"/>
    <p:sldId id="268" r:id="rId13"/>
    <p:sldId id="269" r:id="rId14"/>
    <p:sldId id="270" r:id="rId15"/>
    <p:sldId id="267"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4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3CCA56-9152-45CC-8997-ADB6B6094C6C}"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CCA56-9152-45CC-8997-ADB6B6094C6C}"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CCA56-9152-45CC-8997-ADB6B6094C6C}"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3CCA56-9152-45CC-8997-ADB6B6094C6C}"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CCA56-9152-45CC-8997-ADB6B6094C6C}" type="datetimeFigureOut">
              <a:rPr lang="en-US" smtClean="0"/>
              <a:pPr/>
              <a:t>8/25/2014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3CCA56-9152-45CC-8997-ADB6B6094C6C}"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3CCA56-9152-45CC-8997-ADB6B6094C6C}" type="datetimeFigureOut">
              <a:rPr lang="en-US" smtClean="0"/>
              <a:pPr/>
              <a:t>8/25/2014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3CCA56-9152-45CC-8997-ADB6B6094C6C}" type="datetimeFigureOut">
              <a:rPr lang="en-US" smtClean="0"/>
              <a:pPr/>
              <a:t>8/25/2014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CCA56-9152-45CC-8997-ADB6B6094C6C}" type="datetimeFigureOut">
              <a:rPr lang="en-US" smtClean="0"/>
              <a:pPr/>
              <a:t>8/25/2014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CCA56-9152-45CC-8997-ADB6B6094C6C}"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CCA56-9152-45CC-8997-ADB6B6094C6C}" type="datetimeFigureOut">
              <a:rPr lang="en-US" smtClean="0"/>
              <a:pPr/>
              <a:t>8/25/2014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ECC9C-505C-40D1-BDE0-0CE4FE4D0E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CCA56-9152-45CC-8997-ADB6B6094C6C}" type="datetimeFigureOut">
              <a:rPr lang="en-US" smtClean="0"/>
              <a:pPr/>
              <a:t>8/25/2014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ECC9C-505C-40D1-BDE0-0CE4FE4D0E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kickham8science.weebly.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youtu.be/iTAS_zjpK5o"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647152"/>
          </a:xfrm>
          <a:prstGeom prst="rect">
            <a:avLst/>
          </a:prstGeom>
          <a:noFill/>
        </p:spPr>
        <p:txBody>
          <a:bodyPr wrap="square" rtlCol="0">
            <a:spAutoFit/>
          </a:bodyPr>
          <a:lstStyle/>
          <a:p>
            <a:pPr algn="ctr"/>
            <a:r>
              <a:rPr lang="en-US" sz="3300" dirty="0" smtClean="0">
                <a:latin typeface="Harrington" pitchFamily="82" charset="0"/>
              </a:rPr>
              <a:t>Look at the front board on the right side to find the class agenda. Please write everything in Red in your Agenda</a:t>
            </a:r>
            <a:endParaRPr lang="en-US" sz="3300" dirty="0">
              <a:latin typeface="Harrington" pitchFamily="82" charset="0"/>
            </a:endParaRPr>
          </a:p>
        </p:txBody>
      </p:sp>
      <p:sp>
        <p:nvSpPr>
          <p:cNvPr id="6" name="TextBox 5"/>
          <p:cNvSpPr txBox="1"/>
          <p:nvPr/>
        </p:nvSpPr>
        <p:spPr>
          <a:xfrm>
            <a:off x="4343400" y="2819400"/>
            <a:ext cx="4419600" cy="1323439"/>
          </a:xfrm>
          <a:prstGeom prst="rect">
            <a:avLst/>
          </a:prstGeom>
          <a:noFill/>
        </p:spPr>
        <p:txBody>
          <a:bodyPr wrap="square" rtlCol="0">
            <a:spAutoFit/>
          </a:bodyPr>
          <a:lstStyle/>
          <a:p>
            <a:pPr algn="ctr"/>
            <a:r>
              <a:rPr lang="en-US" sz="8000" dirty="0" smtClean="0">
                <a:latin typeface="Harrington" pitchFamily="82" charset="0"/>
              </a:rPr>
              <a:t>Warm-Up</a:t>
            </a:r>
          </a:p>
        </p:txBody>
      </p:sp>
      <p:sp>
        <p:nvSpPr>
          <p:cNvPr id="7" name="Rectangle 6"/>
          <p:cNvSpPr/>
          <p:nvPr/>
        </p:nvSpPr>
        <p:spPr>
          <a:xfrm>
            <a:off x="4343400" y="762000"/>
            <a:ext cx="4800600" cy="1323439"/>
          </a:xfrm>
          <a:prstGeom prst="rect">
            <a:avLst/>
          </a:prstGeom>
        </p:spPr>
        <p:txBody>
          <a:bodyPr wrap="square">
            <a:spAutoFit/>
          </a:bodyPr>
          <a:lstStyle/>
          <a:p>
            <a:pPr algn="ctr"/>
            <a:r>
              <a:rPr lang="en-US" sz="8000" b="1" dirty="0" smtClean="0">
                <a:latin typeface="Harrington" pitchFamily="82" charset="0"/>
              </a:rPr>
              <a:t>Welcome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539430"/>
          </a:xfrm>
          <a:prstGeom prst="rect">
            <a:avLst/>
          </a:prstGeom>
          <a:noFill/>
        </p:spPr>
        <p:txBody>
          <a:bodyPr wrap="square" rtlCol="0">
            <a:spAutoFit/>
          </a:bodyPr>
          <a:lstStyle/>
          <a:p>
            <a:pPr algn="ctr"/>
            <a:endParaRPr lang="en-US" sz="800" dirty="0" smtClean="0">
              <a:latin typeface="Harrington" pitchFamily="82" charset="0"/>
            </a:endParaRPr>
          </a:p>
          <a:p>
            <a:pPr algn="ctr"/>
            <a:endParaRPr lang="en-US" sz="800" dirty="0">
              <a:latin typeface="Harrington" pitchFamily="82" charset="0"/>
            </a:endParaRPr>
          </a:p>
          <a:p>
            <a:pPr algn="ctr"/>
            <a:endParaRPr lang="en-US" sz="800" dirty="0" smtClean="0">
              <a:latin typeface="Harrington" pitchFamily="82" charset="0"/>
            </a:endParaRPr>
          </a:p>
          <a:p>
            <a:pPr marL="742950" indent="-742950">
              <a:buAutoNum type="arabicPeriod"/>
            </a:pPr>
            <a:r>
              <a:rPr lang="en-US" sz="4000" dirty="0" smtClean="0">
                <a:latin typeface="Harrington" pitchFamily="82" charset="0"/>
              </a:rPr>
              <a:t>Title</a:t>
            </a:r>
          </a:p>
          <a:p>
            <a:pPr marL="742950" indent="-742950">
              <a:buAutoNum type="arabicPeriod"/>
            </a:pPr>
            <a:r>
              <a:rPr lang="en-US" sz="4000" dirty="0" smtClean="0">
                <a:latin typeface="Harrington" pitchFamily="82" charset="0"/>
              </a:rPr>
              <a:t>Name</a:t>
            </a:r>
          </a:p>
          <a:p>
            <a:pPr marL="742950" indent="-742950">
              <a:buAutoNum type="arabicPeriod"/>
            </a:pPr>
            <a:r>
              <a:rPr lang="en-US" sz="4000" dirty="0" smtClean="0">
                <a:latin typeface="Harrington" pitchFamily="82" charset="0"/>
              </a:rPr>
              <a:t>Date</a:t>
            </a:r>
          </a:p>
          <a:p>
            <a:pPr marL="742950" indent="-742950">
              <a:buAutoNum type="arabicPeriod"/>
            </a:pPr>
            <a:r>
              <a:rPr lang="en-US" sz="4000" dirty="0" smtClean="0">
                <a:latin typeface="Harrington" pitchFamily="82" charset="0"/>
              </a:rPr>
              <a:t>Block #</a:t>
            </a:r>
          </a:p>
          <a:p>
            <a:pPr marL="742950" indent="-742950">
              <a:buAutoNum type="arabicPeriod"/>
            </a:pPr>
            <a:r>
              <a:rPr lang="en-US" sz="4000" dirty="0" smtClean="0">
                <a:latin typeface="Harrington" pitchFamily="82" charset="0"/>
              </a:rPr>
              <a:t>Page #</a:t>
            </a:r>
            <a:endParaRPr lang="en-US" sz="4000" dirty="0">
              <a:latin typeface="Harrington" pitchFamily="82" charset="0"/>
            </a:endParaRPr>
          </a:p>
        </p:txBody>
      </p:sp>
      <p:sp>
        <p:nvSpPr>
          <p:cNvPr id="6" name="TextBox 5"/>
          <p:cNvSpPr txBox="1"/>
          <p:nvPr/>
        </p:nvSpPr>
        <p:spPr>
          <a:xfrm>
            <a:off x="4572000" y="2667000"/>
            <a:ext cx="4267200" cy="1754326"/>
          </a:xfrm>
          <a:prstGeom prst="rect">
            <a:avLst/>
          </a:prstGeom>
          <a:noFill/>
        </p:spPr>
        <p:txBody>
          <a:bodyPr wrap="square" rtlCol="0">
            <a:spAutoFit/>
          </a:bodyPr>
          <a:lstStyle/>
          <a:p>
            <a:pPr algn="ctr"/>
            <a:r>
              <a:rPr lang="en-US" sz="5400" dirty="0" smtClean="0">
                <a:latin typeface="Harrington" pitchFamily="82" charset="0"/>
              </a:rPr>
              <a:t>How to label work…</a:t>
            </a:r>
            <a:endParaRPr lang="en-US" sz="5400" dirty="0">
              <a:latin typeface="Harrington" pitchFamily="8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539430"/>
          </a:xfrm>
          <a:prstGeom prst="rect">
            <a:avLst/>
          </a:prstGeom>
          <a:noFill/>
        </p:spPr>
        <p:txBody>
          <a:bodyPr wrap="square" rtlCol="0">
            <a:spAutoFit/>
          </a:bodyPr>
          <a:lstStyle/>
          <a:p>
            <a:pPr>
              <a:buFont typeface="Arial" pitchFamily="34" charset="0"/>
              <a:buChar char="•"/>
            </a:pPr>
            <a:endParaRPr lang="en-US" sz="2800" dirty="0" smtClean="0">
              <a:latin typeface="Harrington" pitchFamily="82" charset="0"/>
            </a:endParaRPr>
          </a:p>
          <a:p>
            <a:pPr>
              <a:buFont typeface="Arial" pitchFamily="34" charset="0"/>
              <a:buChar char="•"/>
            </a:pPr>
            <a:r>
              <a:rPr lang="en-US" sz="2800" dirty="0" smtClean="0">
                <a:latin typeface="Harrington" pitchFamily="82" charset="0"/>
              </a:rPr>
              <a:t>Check Daily! Especially when absent. </a:t>
            </a:r>
          </a:p>
          <a:p>
            <a:endParaRPr lang="en-US" sz="2800" dirty="0" smtClean="0">
              <a:latin typeface="Harrington" pitchFamily="82" charset="0"/>
            </a:endParaRPr>
          </a:p>
          <a:p>
            <a:pPr>
              <a:buFont typeface="Arial" pitchFamily="34" charset="0"/>
              <a:buChar char="•"/>
            </a:pPr>
            <a:r>
              <a:rPr lang="en-US" sz="2800" dirty="0" smtClean="0">
                <a:latin typeface="Harrington" pitchFamily="82" charset="0"/>
              </a:rPr>
              <a:t>Make sure parents know how to access the website.</a:t>
            </a:r>
          </a:p>
        </p:txBody>
      </p:sp>
      <p:sp>
        <p:nvSpPr>
          <p:cNvPr id="7" name="TextBox 6"/>
          <p:cNvSpPr txBox="1"/>
          <p:nvPr/>
        </p:nvSpPr>
        <p:spPr>
          <a:xfrm>
            <a:off x="4114800" y="2667000"/>
            <a:ext cx="5029200" cy="1569660"/>
          </a:xfrm>
          <a:prstGeom prst="rect">
            <a:avLst/>
          </a:prstGeom>
          <a:noFill/>
        </p:spPr>
        <p:txBody>
          <a:bodyPr wrap="square" rtlCol="0">
            <a:spAutoFit/>
          </a:bodyPr>
          <a:lstStyle/>
          <a:p>
            <a:pPr algn="ctr"/>
            <a:r>
              <a:rPr lang="en-US" sz="4800" dirty="0" smtClean="0">
                <a:latin typeface="Harrington" pitchFamily="82" charset="0"/>
              </a:rPr>
              <a:t>Website</a:t>
            </a:r>
          </a:p>
          <a:p>
            <a:pPr algn="ctr"/>
            <a:endParaRPr lang="en-US" sz="1400" dirty="0" smtClean="0">
              <a:latin typeface="Harrington" pitchFamily="82" charset="0"/>
            </a:endParaRPr>
          </a:p>
          <a:p>
            <a:pPr algn="ctr"/>
            <a:r>
              <a:rPr lang="en-US" sz="2400" dirty="0" smtClean="0">
                <a:latin typeface="Harrington" pitchFamily="82" charset="0"/>
                <a:hlinkClick r:id="rId3"/>
              </a:rPr>
              <a:t>http://kickham8science.weebly.com/</a:t>
            </a:r>
            <a:endParaRPr lang="en-US" sz="2400" dirty="0" smtClean="0">
              <a:latin typeface="Harrington" pitchFamily="82" charset="0"/>
            </a:endParaRPr>
          </a:p>
          <a:p>
            <a:endParaRPr lang="en-U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970318"/>
          </a:xfrm>
          <a:prstGeom prst="rect">
            <a:avLst/>
          </a:prstGeom>
          <a:noFill/>
        </p:spPr>
        <p:txBody>
          <a:bodyPr wrap="square" rtlCol="0">
            <a:spAutoFit/>
          </a:bodyPr>
          <a:lstStyle/>
          <a:p>
            <a:pPr>
              <a:buFont typeface="Arial" pitchFamily="34" charset="0"/>
              <a:buChar char="•"/>
            </a:pPr>
            <a:r>
              <a:rPr lang="en-US" sz="2800" dirty="0" smtClean="0">
                <a:latin typeface="Harrington" pitchFamily="82" charset="0"/>
              </a:rPr>
              <a:t>You and your parents are required to sign up for Remind101. </a:t>
            </a:r>
          </a:p>
          <a:p>
            <a:pPr>
              <a:buFont typeface="Arial" pitchFamily="34" charset="0"/>
              <a:buChar char="•"/>
            </a:pPr>
            <a:endParaRPr lang="en-US" sz="2800" dirty="0" smtClean="0">
              <a:latin typeface="Harrington" pitchFamily="82" charset="0"/>
            </a:endParaRPr>
          </a:p>
          <a:p>
            <a:pPr>
              <a:buFont typeface="Arial" pitchFamily="34" charset="0"/>
              <a:buChar char="•"/>
            </a:pPr>
            <a:r>
              <a:rPr lang="en-US" sz="2800" dirty="0" smtClean="0">
                <a:latin typeface="Harrington" pitchFamily="82" charset="0"/>
              </a:rPr>
              <a:t>Both student and parent must be registered by Wednesday 8/27.</a:t>
            </a:r>
          </a:p>
        </p:txBody>
      </p:sp>
      <p:sp>
        <p:nvSpPr>
          <p:cNvPr id="7" name="TextBox 6"/>
          <p:cNvSpPr txBox="1"/>
          <p:nvPr/>
        </p:nvSpPr>
        <p:spPr>
          <a:xfrm>
            <a:off x="4114800" y="3048000"/>
            <a:ext cx="5029200" cy="1200329"/>
          </a:xfrm>
          <a:prstGeom prst="rect">
            <a:avLst/>
          </a:prstGeom>
          <a:noFill/>
        </p:spPr>
        <p:txBody>
          <a:bodyPr wrap="square" rtlCol="0">
            <a:spAutoFit/>
          </a:bodyPr>
          <a:lstStyle/>
          <a:p>
            <a:pPr algn="ctr"/>
            <a:r>
              <a:rPr lang="en-US" sz="4800" dirty="0" smtClean="0">
                <a:latin typeface="Harrington" pitchFamily="82" charset="0"/>
              </a:rPr>
              <a:t>Remind 101</a:t>
            </a:r>
          </a:p>
          <a:p>
            <a:pPr algn="ctr"/>
            <a:endParaRPr lang="en-US" sz="1400" dirty="0" smtClean="0">
              <a:latin typeface="Harrington" pitchFamily="82" charset="0"/>
            </a:endParaRPr>
          </a:p>
          <a:p>
            <a:endParaRPr lang="en-U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4114800" y="2438400"/>
            <a:ext cx="5029200" cy="2677656"/>
          </a:xfrm>
          <a:prstGeom prst="rect">
            <a:avLst/>
          </a:prstGeom>
          <a:noFill/>
        </p:spPr>
        <p:txBody>
          <a:bodyPr wrap="square" rtlCol="0">
            <a:spAutoFit/>
          </a:bodyPr>
          <a:lstStyle/>
          <a:p>
            <a:pPr algn="ctr"/>
            <a:r>
              <a:rPr lang="en-US" sz="4800" dirty="0" smtClean="0">
                <a:latin typeface="Harrington" pitchFamily="82" charset="0"/>
              </a:rPr>
              <a:t>Discovery Ed.</a:t>
            </a:r>
          </a:p>
          <a:p>
            <a:pPr algn="ctr"/>
            <a:r>
              <a:rPr lang="en-US" sz="4800" dirty="0" smtClean="0">
                <a:latin typeface="Harrington" pitchFamily="82" charset="0"/>
              </a:rPr>
              <a:t>Student </a:t>
            </a:r>
          </a:p>
          <a:p>
            <a:pPr algn="ctr"/>
            <a:r>
              <a:rPr lang="en-US" sz="4800" dirty="0" smtClean="0">
                <a:latin typeface="Harrington" pitchFamily="82" charset="0"/>
              </a:rPr>
              <a:t>Login Info</a:t>
            </a:r>
          </a:p>
          <a:p>
            <a:pPr algn="ctr"/>
            <a:endParaRPr lang="en-US" sz="1400" dirty="0" smtClean="0">
              <a:latin typeface="Harrington" pitchFamily="82" charset="0"/>
            </a:endParaRPr>
          </a:p>
          <a:p>
            <a:endParaRPr lang="en-US" sz="1000" dirty="0"/>
          </a:p>
        </p:txBody>
      </p:sp>
      <p:sp>
        <p:nvSpPr>
          <p:cNvPr id="16385" name="Rectangle 1"/>
          <p:cNvSpPr>
            <a:spLocks noChangeArrowheads="1"/>
          </p:cNvSpPr>
          <p:nvPr/>
        </p:nvSpPr>
        <p:spPr bwMode="auto">
          <a:xfrm>
            <a:off x="533400" y="2264896"/>
            <a:ext cx="3581400"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a:t>
            </a:r>
            <a:r>
              <a:rPr kumimoji="0" lang="en-US" sz="32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LogIn</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studentID</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_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cms</a:t>
            </a:r>
            <a:endPar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Student Password    </a:t>
            </a: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3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studentID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4114800" y="2438400"/>
            <a:ext cx="5029200" cy="2677656"/>
          </a:xfrm>
          <a:prstGeom prst="rect">
            <a:avLst/>
          </a:prstGeom>
          <a:noFill/>
        </p:spPr>
        <p:txBody>
          <a:bodyPr wrap="square" rtlCol="0">
            <a:spAutoFit/>
          </a:bodyPr>
          <a:lstStyle/>
          <a:p>
            <a:pPr algn="ctr"/>
            <a:r>
              <a:rPr lang="en-US" sz="4800" dirty="0" err="1" smtClean="0">
                <a:latin typeface="Harrington" pitchFamily="82" charset="0"/>
              </a:rPr>
              <a:t>Chromebook</a:t>
            </a:r>
            <a:endParaRPr lang="en-US" sz="4800" dirty="0" smtClean="0">
              <a:latin typeface="Harrington" pitchFamily="82" charset="0"/>
            </a:endParaRPr>
          </a:p>
          <a:p>
            <a:pPr algn="ctr"/>
            <a:r>
              <a:rPr lang="en-US" sz="4800" dirty="0" smtClean="0">
                <a:latin typeface="Harrington" pitchFamily="82" charset="0"/>
              </a:rPr>
              <a:t>Student </a:t>
            </a:r>
          </a:p>
          <a:p>
            <a:pPr algn="ctr"/>
            <a:r>
              <a:rPr lang="en-US" sz="4800" dirty="0" smtClean="0">
                <a:latin typeface="Harrington" pitchFamily="82" charset="0"/>
              </a:rPr>
              <a:t>Login Info</a:t>
            </a:r>
          </a:p>
          <a:p>
            <a:pPr algn="ctr"/>
            <a:endParaRPr lang="en-US" sz="1400" dirty="0" smtClean="0">
              <a:latin typeface="Harrington" pitchFamily="82" charset="0"/>
            </a:endParaRPr>
          </a:p>
          <a:p>
            <a:endParaRPr lang="en-US" sz="1000" dirty="0"/>
          </a:p>
        </p:txBody>
      </p:sp>
      <p:sp>
        <p:nvSpPr>
          <p:cNvPr id="16385" name="Rectangle 1"/>
          <p:cNvSpPr>
            <a:spLocks noChangeArrowheads="1"/>
          </p:cNvSpPr>
          <p:nvPr/>
        </p:nvSpPr>
        <p:spPr bwMode="auto">
          <a:xfrm>
            <a:off x="533400" y="1872486"/>
            <a:ext cx="3581400" cy="30623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LogIn</a:t>
            </a:r>
            <a:r>
              <a:rPr lang="en-US" sz="2400" dirty="0" smtClean="0">
                <a:latin typeface="Times New Roman" pitchFamily="18" charset="0"/>
                <a:ea typeface="Calibri" pitchFamily="34" charset="0"/>
                <a:cs typeface="Times New Roman" pitchFamily="18" charset="0"/>
              </a:rPr>
              <a:t>:</a:t>
            </a: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first initial + last name + last 4 digits of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studentID</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cms.gaggle.net</a:t>
            </a:r>
            <a:endPar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eaLnBrk="0" fontAlgn="base" hangingPunct="0">
              <a:spcBef>
                <a:spcPct val="0"/>
              </a:spcBef>
              <a:spcAft>
                <a:spcPct val="0"/>
              </a:spcAft>
            </a:pP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Password:</a:t>
            </a:r>
          </a:p>
          <a:p>
            <a:pPr lvl="0"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YY  MM  DD (Student Birthday)</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416320"/>
          </a:xfrm>
          <a:prstGeom prst="rect">
            <a:avLst/>
          </a:prstGeom>
          <a:noFill/>
        </p:spPr>
        <p:txBody>
          <a:bodyPr wrap="square" rtlCol="0">
            <a:spAutoFit/>
          </a:bodyPr>
          <a:lstStyle/>
          <a:p>
            <a:r>
              <a:rPr lang="en-US" sz="2400" dirty="0" smtClean="0">
                <a:latin typeface="Harrington" pitchFamily="82" charset="0"/>
              </a:rPr>
              <a:t>On scratch piece of paper, write the following:</a:t>
            </a:r>
          </a:p>
          <a:p>
            <a:endParaRPr lang="en-US" sz="2400" dirty="0" smtClean="0">
              <a:latin typeface="Harrington" pitchFamily="82" charset="0"/>
            </a:endParaRPr>
          </a:p>
          <a:p>
            <a:pPr marL="514350" indent="-514350">
              <a:buFont typeface="+mj-lt"/>
              <a:buAutoNum type="arabicPeriod"/>
            </a:pPr>
            <a:r>
              <a:rPr lang="en-US" sz="2400" dirty="0" smtClean="0">
                <a:latin typeface="Harrington" pitchFamily="82" charset="0"/>
              </a:rPr>
              <a:t>Name</a:t>
            </a:r>
          </a:p>
          <a:p>
            <a:pPr marL="514350" indent="-514350">
              <a:buFont typeface="+mj-lt"/>
              <a:buAutoNum type="arabicPeriod"/>
            </a:pPr>
            <a:r>
              <a:rPr lang="en-US" sz="2400" dirty="0" smtClean="0">
                <a:latin typeface="Harrington" pitchFamily="82" charset="0"/>
              </a:rPr>
              <a:t>Favorite Subject</a:t>
            </a:r>
          </a:p>
          <a:p>
            <a:pPr marL="514350" indent="-514350">
              <a:buFont typeface="+mj-lt"/>
              <a:buAutoNum type="arabicPeriod"/>
            </a:pPr>
            <a:r>
              <a:rPr lang="en-US" sz="2400" dirty="0" smtClean="0">
                <a:latin typeface="Harrington" pitchFamily="82" charset="0"/>
              </a:rPr>
              <a:t>Favorite Hobby</a:t>
            </a:r>
          </a:p>
          <a:p>
            <a:pPr marL="514350" indent="-514350">
              <a:buFont typeface="+mj-lt"/>
              <a:buAutoNum type="arabicPeriod"/>
            </a:pPr>
            <a:r>
              <a:rPr lang="en-US" sz="2400" dirty="0" smtClean="0">
                <a:latin typeface="Harrington" pitchFamily="82" charset="0"/>
              </a:rPr>
              <a:t>Favorite Candy</a:t>
            </a:r>
          </a:p>
          <a:p>
            <a:pPr marL="514350" indent="-514350">
              <a:buFont typeface="+mj-lt"/>
              <a:buAutoNum type="arabicPeriod"/>
            </a:pPr>
            <a:r>
              <a:rPr lang="en-US" sz="2400" dirty="0" smtClean="0">
                <a:latin typeface="Harrington" pitchFamily="82" charset="0"/>
              </a:rPr>
              <a:t>Favorite Show</a:t>
            </a:r>
          </a:p>
        </p:txBody>
      </p:sp>
      <p:sp>
        <p:nvSpPr>
          <p:cNvPr id="7" name="TextBox 6"/>
          <p:cNvSpPr txBox="1"/>
          <p:nvPr/>
        </p:nvSpPr>
        <p:spPr>
          <a:xfrm>
            <a:off x="4114800" y="2667000"/>
            <a:ext cx="5029200" cy="1661993"/>
          </a:xfrm>
          <a:prstGeom prst="rect">
            <a:avLst/>
          </a:prstGeom>
          <a:noFill/>
        </p:spPr>
        <p:txBody>
          <a:bodyPr wrap="square" rtlCol="0">
            <a:spAutoFit/>
          </a:bodyPr>
          <a:lstStyle/>
          <a:p>
            <a:pPr algn="ctr"/>
            <a:endParaRPr lang="en-US" sz="1000" dirty="0">
              <a:latin typeface="Harrington" pitchFamily="82" charset="0"/>
            </a:endParaRPr>
          </a:p>
          <a:p>
            <a:pPr algn="ctr"/>
            <a:endParaRPr lang="en-US" sz="1000" dirty="0" smtClean="0">
              <a:latin typeface="Harrington" pitchFamily="82" charset="0"/>
            </a:endParaRPr>
          </a:p>
          <a:p>
            <a:pPr algn="ctr"/>
            <a:endParaRPr lang="en-US" sz="1000" dirty="0">
              <a:latin typeface="Harrington" pitchFamily="82" charset="0"/>
            </a:endParaRPr>
          </a:p>
          <a:p>
            <a:pPr algn="ctr"/>
            <a:r>
              <a:rPr lang="en-US" sz="4800" dirty="0" smtClean="0">
                <a:latin typeface="Harrington" pitchFamily="82" charset="0"/>
              </a:rPr>
              <a:t>All About You</a:t>
            </a:r>
          </a:p>
          <a:p>
            <a:pPr algn="ctr"/>
            <a:endParaRPr lang="en-US" sz="1400" dirty="0" smtClean="0">
              <a:latin typeface="Harrington" pitchFamily="82" charset="0"/>
            </a:endParaRPr>
          </a:p>
          <a:p>
            <a:endParaRPr lang="en-US"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4114800" y="2667000"/>
            <a:ext cx="5029200" cy="1661993"/>
          </a:xfrm>
          <a:prstGeom prst="rect">
            <a:avLst/>
          </a:prstGeom>
          <a:noFill/>
        </p:spPr>
        <p:txBody>
          <a:bodyPr wrap="square" rtlCol="0">
            <a:spAutoFit/>
          </a:bodyPr>
          <a:lstStyle/>
          <a:p>
            <a:pPr algn="ctr"/>
            <a:endParaRPr lang="en-US" sz="1000" dirty="0">
              <a:latin typeface="Harrington" pitchFamily="82" charset="0"/>
            </a:endParaRPr>
          </a:p>
          <a:p>
            <a:pPr algn="ctr"/>
            <a:endParaRPr lang="en-US" sz="1000" dirty="0" smtClean="0">
              <a:latin typeface="Harrington" pitchFamily="82" charset="0"/>
            </a:endParaRPr>
          </a:p>
          <a:p>
            <a:pPr algn="ctr"/>
            <a:endParaRPr lang="en-US" sz="1000" dirty="0">
              <a:latin typeface="Harrington" pitchFamily="82" charset="0"/>
            </a:endParaRPr>
          </a:p>
          <a:p>
            <a:pPr algn="ctr"/>
            <a:r>
              <a:rPr lang="en-US" sz="4800" dirty="0" smtClean="0">
                <a:latin typeface="Harrington" pitchFamily="82" charset="0"/>
                <a:hlinkClick r:id="rId3"/>
              </a:rPr>
              <a:t>Check this out</a:t>
            </a:r>
            <a:r>
              <a:rPr lang="en-US" sz="4800" dirty="0" smtClean="0">
                <a:latin typeface="Harrington" pitchFamily="82" charset="0"/>
              </a:rPr>
              <a:t>!</a:t>
            </a:r>
          </a:p>
          <a:p>
            <a:pPr algn="ctr"/>
            <a:endParaRPr lang="en-US" sz="1400" dirty="0" smtClean="0">
              <a:latin typeface="Harrington" pitchFamily="82" charset="0"/>
            </a:endParaRPr>
          </a:p>
          <a:p>
            <a:endParaRPr lang="en-US" sz="1000" dirty="0"/>
          </a:p>
        </p:txBody>
      </p:sp>
      <p:sp>
        <p:nvSpPr>
          <p:cNvPr id="6" name="TextBox 5">
            <a:hlinkClick r:id="rId3"/>
          </p:cNvPr>
          <p:cNvSpPr txBox="1"/>
          <p:nvPr/>
        </p:nvSpPr>
        <p:spPr>
          <a:xfrm>
            <a:off x="762000" y="1752600"/>
            <a:ext cx="2895600" cy="2831544"/>
          </a:xfrm>
          <a:prstGeom prst="rect">
            <a:avLst/>
          </a:prstGeom>
          <a:noFill/>
        </p:spPr>
        <p:txBody>
          <a:bodyPr wrap="square" rtlCol="0">
            <a:spAutoFit/>
          </a:bodyPr>
          <a:lstStyle/>
          <a:p>
            <a:pPr algn="ctr"/>
            <a:endParaRPr lang="en-US" sz="1000" dirty="0" smtClean="0">
              <a:latin typeface="Harrington" pitchFamily="82" charset="0"/>
            </a:endParaRPr>
          </a:p>
          <a:p>
            <a:pPr algn="ctr"/>
            <a:endParaRPr lang="en-US" sz="1000" dirty="0">
              <a:latin typeface="Harrington" pitchFamily="82" charset="0"/>
            </a:endParaRPr>
          </a:p>
          <a:p>
            <a:pPr algn="ctr"/>
            <a:endParaRPr lang="en-US" sz="1000" dirty="0" smtClean="0">
              <a:latin typeface="Harrington" pitchFamily="82" charset="0"/>
            </a:endParaRPr>
          </a:p>
          <a:p>
            <a:pPr algn="ctr"/>
            <a:endParaRPr lang="en-US" sz="1000" dirty="0" smtClean="0">
              <a:latin typeface="Harrington" pitchFamily="82" charset="0"/>
            </a:endParaRPr>
          </a:p>
          <a:p>
            <a:pPr algn="ctr"/>
            <a:r>
              <a:rPr lang="en-US" sz="4000" dirty="0" smtClean="0">
                <a:latin typeface="Harrington" pitchFamily="82" charset="0"/>
              </a:rPr>
              <a:t>How is this related to science?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231654"/>
          </a:xfrm>
          <a:prstGeom prst="rect">
            <a:avLst/>
          </a:prstGeom>
          <a:noFill/>
        </p:spPr>
        <p:txBody>
          <a:bodyPr wrap="square" rtlCol="0">
            <a:spAutoFit/>
          </a:bodyPr>
          <a:lstStyle/>
          <a:p>
            <a:pPr algn="ctr"/>
            <a:endParaRPr lang="en-US" sz="2000" dirty="0" smtClean="0">
              <a:latin typeface="Harrington" pitchFamily="82" charset="0"/>
            </a:endParaRPr>
          </a:p>
          <a:p>
            <a:pPr algn="ctr"/>
            <a:endParaRPr lang="en-US" sz="1200" dirty="0">
              <a:latin typeface="Harrington" pitchFamily="82" charset="0"/>
            </a:endParaRPr>
          </a:p>
          <a:p>
            <a:pPr algn="ctr"/>
            <a:endParaRPr lang="en-US" sz="1200" dirty="0">
              <a:latin typeface="Harrington" pitchFamily="82" charset="0"/>
            </a:endParaRPr>
          </a:p>
          <a:p>
            <a:pPr algn="ctr"/>
            <a:r>
              <a:rPr lang="en-US" sz="4000" dirty="0" smtClean="0">
                <a:latin typeface="Harrington" pitchFamily="82" charset="0"/>
              </a:rPr>
              <a:t>Mrs. </a:t>
            </a:r>
            <a:r>
              <a:rPr lang="en-US" sz="4000" dirty="0" err="1" smtClean="0">
                <a:latin typeface="Harrington" pitchFamily="82" charset="0"/>
              </a:rPr>
              <a:t>Kickham’s</a:t>
            </a:r>
            <a:endParaRPr lang="en-US" sz="4000" dirty="0" smtClean="0">
              <a:latin typeface="Harrington" pitchFamily="82" charset="0"/>
            </a:endParaRPr>
          </a:p>
          <a:p>
            <a:pPr algn="ctr"/>
            <a:r>
              <a:rPr lang="en-US" sz="4000" dirty="0" smtClean="0">
                <a:latin typeface="Harrington" pitchFamily="82" charset="0"/>
              </a:rPr>
              <a:t>8</a:t>
            </a:r>
            <a:r>
              <a:rPr lang="en-US" sz="4000" baseline="30000" dirty="0" smtClean="0">
                <a:latin typeface="Harrington" pitchFamily="82" charset="0"/>
              </a:rPr>
              <a:t>th</a:t>
            </a:r>
            <a:r>
              <a:rPr lang="en-US" sz="4000" dirty="0" smtClean="0">
                <a:latin typeface="Harrington" pitchFamily="82" charset="0"/>
              </a:rPr>
              <a:t> grade Science Class</a:t>
            </a:r>
          </a:p>
          <a:p>
            <a:pPr algn="ctr"/>
            <a:r>
              <a:rPr lang="en-US" sz="4000" dirty="0" smtClean="0">
                <a:latin typeface="Harrington" pitchFamily="82" charset="0"/>
              </a:rPr>
              <a:t>Team Panthers</a:t>
            </a:r>
            <a:endParaRPr lang="en-US" sz="4000" dirty="0">
              <a:latin typeface="Harrington" pitchFamily="82" charset="0"/>
            </a:endParaRPr>
          </a:p>
        </p:txBody>
      </p:sp>
      <p:sp>
        <p:nvSpPr>
          <p:cNvPr id="6" name="TextBox 5"/>
          <p:cNvSpPr txBox="1"/>
          <p:nvPr/>
        </p:nvSpPr>
        <p:spPr>
          <a:xfrm>
            <a:off x="4495800" y="2819400"/>
            <a:ext cx="4267200" cy="1323439"/>
          </a:xfrm>
          <a:prstGeom prst="rect">
            <a:avLst/>
          </a:prstGeom>
          <a:noFill/>
        </p:spPr>
        <p:txBody>
          <a:bodyPr wrap="square" rtlCol="0">
            <a:spAutoFit/>
          </a:bodyPr>
          <a:lstStyle/>
          <a:p>
            <a:pPr algn="ctr"/>
            <a:r>
              <a:rPr lang="en-US" sz="8000" dirty="0" smtClean="0">
                <a:latin typeface="Harrington" pitchFamily="82" charset="0"/>
              </a:rPr>
              <a:t>Welcome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631763"/>
          </a:xfrm>
          <a:prstGeom prst="rect">
            <a:avLst/>
          </a:prstGeom>
          <a:noFill/>
        </p:spPr>
        <p:txBody>
          <a:bodyPr wrap="square" rtlCol="0">
            <a:spAutoFit/>
          </a:bodyPr>
          <a:lstStyle/>
          <a:p>
            <a:pPr algn="ctr"/>
            <a:endParaRPr lang="en-US" sz="2000" dirty="0" smtClean="0">
              <a:latin typeface="Harrington" pitchFamily="82" charset="0"/>
            </a:endParaRPr>
          </a:p>
          <a:p>
            <a:pPr algn="ctr"/>
            <a:endParaRPr lang="en-US" sz="1200" dirty="0" smtClean="0">
              <a:latin typeface="Harrington" pitchFamily="82" charset="0"/>
            </a:endParaRPr>
          </a:p>
          <a:p>
            <a:pPr algn="ctr"/>
            <a:r>
              <a:rPr lang="en-US" sz="6600" dirty="0" smtClean="0">
                <a:latin typeface="Harrington" pitchFamily="82" charset="0"/>
              </a:rPr>
              <a:t>All About Me</a:t>
            </a:r>
            <a:endParaRPr lang="en-US" sz="6600" dirty="0">
              <a:latin typeface="Harrington" pitchFamily="82" charset="0"/>
            </a:endParaRPr>
          </a:p>
        </p:txBody>
      </p:sp>
      <p:sp>
        <p:nvSpPr>
          <p:cNvPr id="6" name="TextBox 5"/>
          <p:cNvSpPr txBox="1"/>
          <p:nvPr/>
        </p:nvSpPr>
        <p:spPr>
          <a:xfrm>
            <a:off x="4495800" y="2819400"/>
            <a:ext cx="4267200" cy="1323439"/>
          </a:xfrm>
          <a:prstGeom prst="rect">
            <a:avLst/>
          </a:prstGeom>
          <a:noFill/>
        </p:spPr>
        <p:txBody>
          <a:bodyPr wrap="square" rtlCol="0">
            <a:spAutoFit/>
          </a:bodyPr>
          <a:lstStyle/>
          <a:p>
            <a:pPr algn="ctr"/>
            <a:r>
              <a:rPr lang="en-US" sz="8000" dirty="0" smtClean="0">
                <a:latin typeface="Harrington" pitchFamily="82" charset="0"/>
              </a:rPr>
              <a:t>Kickham</a:t>
            </a:r>
            <a:endParaRPr lang="en-US" sz="8000" dirty="0">
              <a:latin typeface="Harringto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354765"/>
          </a:xfrm>
          <a:prstGeom prst="rect">
            <a:avLst/>
          </a:prstGeom>
          <a:noFill/>
        </p:spPr>
        <p:txBody>
          <a:bodyPr wrap="square" rtlCol="0">
            <a:spAutoFit/>
          </a:bodyPr>
          <a:lstStyle/>
          <a:p>
            <a:pPr algn="ctr"/>
            <a:endParaRPr lang="en-US" sz="1200" dirty="0">
              <a:latin typeface="Harrington" pitchFamily="82" charset="0"/>
            </a:endParaRPr>
          </a:p>
          <a:p>
            <a:pPr algn="ctr"/>
            <a:r>
              <a:rPr lang="en-US" sz="4000" dirty="0" smtClean="0">
                <a:latin typeface="Harrington" pitchFamily="82" charset="0"/>
              </a:rPr>
              <a:t>Please add black composition notebook to Supply List</a:t>
            </a:r>
          </a:p>
        </p:txBody>
      </p:sp>
      <p:sp>
        <p:nvSpPr>
          <p:cNvPr id="6" name="TextBox 5"/>
          <p:cNvSpPr txBox="1"/>
          <p:nvPr/>
        </p:nvSpPr>
        <p:spPr>
          <a:xfrm>
            <a:off x="4495800" y="3048000"/>
            <a:ext cx="4267200" cy="1200329"/>
          </a:xfrm>
          <a:prstGeom prst="rect">
            <a:avLst/>
          </a:prstGeom>
          <a:noFill/>
        </p:spPr>
        <p:txBody>
          <a:bodyPr wrap="square" rtlCol="0">
            <a:spAutoFit/>
          </a:bodyPr>
          <a:lstStyle/>
          <a:p>
            <a:pPr algn="ctr"/>
            <a:r>
              <a:rPr lang="en-US" sz="7200" dirty="0" smtClean="0">
                <a:latin typeface="Harrington" pitchFamily="82" charset="0"/>
              </a:rPr>
              <a:t>Syllabus</a:t>
            </a:r>
            <a:endParaRPr lang="en-US" sz="7200" dirty="0">
              <a:latin typeface="Harrington" pitchFamily="82" charset="0"/>
            </a:endParaRPr>
          </a:p>
        </p:txBody>
      </p:sp>
      <p:pic>
        <p:nvPicPr>
          <p:cNvPr id="5124" name="Picture 4" descr="https://encrypted-tbn2.gstatic.com/images?q=tbn:ANd9GcQc2xdxg8QDqiiDyVchO8aWcv_SfZoMKqW4_3ijfIQjtIk7LHzLkA"/>
          <p:cNvPicPr>
            <a:picLocks noChangeAspect="1" noChangeArrowheads="1"/>
          </p:cNvPicPr>
          <p:nvPr/>
        </p:nvPicPr>
        <p:blipFill>
          <a:blip r:embed="rId3" cstate="print"/>
          <a:srcRect/>
          <a:stretch>
            <a:fillRect/>
          </a:stretch>
        </p:blipFill>
        <p:spPr bwMode="auto">
          <a:xfrm rot="20552386">
            <a:off x="3924266" y="261777"/>
            <a:ext cx="2346160" cy="271997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231654"/>
          </a:xfrm>
          <a:prstGeom prst="rect">
            <a:avLst/>
          </a:prstGeom>
          <a:noFill/>
        </p:spPr>
        <p:txBody>
          <a:bodyPr wrap="square" rtlCol="0">
            <a:spAutoFit/>
          </a:bodyPr>
          <a:lstStyle/>
          <a:p>
            <a:pPr algn="ctr"/>
            <a:endParaRPr lang="en-US" sz="2000" dirty="0" smtClean="0">
              <a:latin typeface="Harrington" pitchFamily="82" charset="0"/>
            </a:endParaRPr>
          </a:p>
          <a:p>
            <a:pPr algn="ctr"/>
            <a:endParaRPr lang="en-US" sz="1200" dirty="0">
              <a:latin typeface="Harrington" pitchFamily="82" charset="0"/>
            </a:endParaRPr>
          </a:p>
          <a:p>
            <a:pPr algn="ctr"/>
            <a:endParaRPr lang="en-US" sz="1200" dirty="0">
              <a:latin typeface="Harrington" pitchFamily="82" charset="0"/>
            </a:endParaRPr>
          </a:p>
          <a:p>
            <a:pPr algn="ctr"/>
            <a:r>
              <a:rPr lang="en-US" sz="4000" dirty="0" smtClean="0">
                <a:latin typeface="Harrington" pitchFamily="82" charset="0"/>
              </a:rPr>
              <a:t>What does Mrs. Kickham expect from her students?</a:t>
            </a:r>
            <a:endParaRPr lang="en-US" sz="4000" dirty="0">
              <a:latin typeface="Harrington" pitchFamily="82" charset="0"/>
            </a:endParaRPr>
          </a:p>
        </p:txBody>
      </p:sp>
      <p:sp>
        <p:nvSpPr>
          <p:cNvPr id="6" name="TextBox 5"/>
          <p:cNvSpPr txBox="1"/>
          <p:nvPr/>
        </p:nvSpPr>
        <p:spPr>
          <a:xfrm>
            <a:off x="4495800" y="2514600"/>
            <a:ext cx="4267200" cy="2123658"/>
          </a:xfrm>
          <a:prstGeom prst="rect">
            <a:avLst/>
          </a:prstGeom>
          <a:noFill/>
        </p:spPr>
        <p:txBody>
          <a:bodyPr wrap="square" rtlCol="0">
            <a:spAutoFit/>
          </a:bodyPr>
          <a:lstStyle/>
          <a:p>
            <a:pPr algn="ctr"/>
            <a:r>
              <a:rPr lang="en-US" sz="4400" dirty="0" smtClean="0">
                <a:latin typeface="Harrington" pitchFamily="82" charset="0"/>
              </a:rPr>
              <a:t>Rules </a:t>
            </a:r>
          </a:p>
          <a:p>
            <a:pPr algn="ctr"/>
            <a:r>
              <a:rPr lang="en-US" sz="4400" dirty="0" smtClean="0">
                <a:latin typeface="Harrington" pitchFamily="82" charset="0"/>
              </a:rPr>
              <a:t>&amp;</a:t>
            </a:r>
          </a:p>
          <a:p>
            <a:pPr algn="ctr"/>
            <a:r>
              <a:rPr lang="en-US" sz="4400" dirty="0" smtClean="0">
                <a:latin typeface="Harrington" pitchFamily="82" charset="0"/>
              </a:rPr>
              <a:t> Expectations</a:t>
            </a:r>
            <a:endParaRPr lang="en-US" sz="4400" dirty="0">
              <a:latin typeface="Harrington" pitchFamily="8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1"/>
            <a:ext cx="3505200" cy="3801041"/>
          </a:xfrm>
          <a:prstGeom prst="rect">
            <a:avLst/>
          </a:prstGeom>
          <a:noFill/>
        </p:spPr>
        <p:txBody>
          <a:bodyPr wrap="square" rtlCol="0">
            <a:spAutoFit/>
          </a:bodyPr>
          <a:lstStyle/>
          <a:p>
            <a:pPr algn="ctr"/>
            <a:endParaRPr lang="en-US" sz="800" dirty="0">
              <a:latin typeface="Harrington" pitchFamily="82" charset="0"/>
            </a:endParaRPr>
          </a:p>
          <a:p>
            <a:pPr algn="ctr"/>
            <a:endParaRPr lang="en-US" sz="800" dirty="0" smtClean="0">
              <a:latin typeface="Harrington" pitchFamily="82" charset="0"/>
            </a:endParaRPr>
          </a:p>
          <a:p>
            <a:pPr algn="ctr"/>
            <a:r>
              <a:rPr lang="en-US" sz="2500" dirty="0" smtClean="0">
                <a:latin typeface="Harrington" pitchFamily="82" charset="0"/>
              </a:rPr>
              <a:t>Class </a:t>
            </a:r>
            <a:r>
              <a:rPr lang="en-US" sz="2500" dirty="0">
                <a:latin typeface="Harrington" pitchFamily="82" charset="0"/>
              </a:rPr>
              <a:t>norms are the behavioral expectations or rules of the class. Class norms inform us how we are expected to behave towards each other and towards the materials we use in school</a:t>
            </a:r>
          </a:p>
        </p:txBody>
      </p:sp>
      <p:sp>
        <p:nvSpPr>
          <p:cNvPr id="6" name="TextBox 5"/>
          <p:cNvSpPr txBox="1"/>
          <p:nvPr/>
        </p:nvSpPr>
        <p:spPr>
          <a:xfrm>
            <a:off x="4343400" y="2514600"/>
            <a:ext cx="4800600" cy="2246769"/>
          </a:xfrm>
          <a:prstGeom prst="rect">
            <a:avLst/>
          </a:prstGeom>
          <a:noFill/>
        </p:spPr>
        <p:txBody>
          <a:bodyPr wrap="square" rtlCol="0">
            <a:spAutoFit/>
          </a:bodyPr>
          <a:lstStyle/>
          <a:p>
            <a:pPr algn="ctr"/>
            <a:r>
              <a:rPr lang="en-US" sz="4000" b="1" u="sng" dirty="0" smtClean="0">
                <a:latin typeface="Harrington" pitchFamily="82" charset="0"/>
              </a:rPr>
              <a:t>Classroom Norms</a:t>
            </a:r>
            <a:r>
              <a:rPr lang="en-US" sz="4000" dirty="0" smtClean="0">
                <a:latin typeface="Harrington" pitchFamily="82" charset="0"/>
              </a:rPr>
              <a:t>:</a:t>
            </a:r>
            <a:endParaRPr lang="en-US" sz="800" dirty="0" smtClean="0">
              <a:latin typeface="Harrington" pitchFamily="82" charset="0"/>
            </a:endParaRPr>
          </a:p>
          <a:p>
            <a:pPr algn="ctr"/>
            <a:r>
              <a:rPr lang="en-US" sz="3200" b="1" dirty="0" smtClean="0">
                <a:latin typeface="Harrington" pitchFamily="82" charset="0"/>
              </a:rPr>
              <a:t>7 Habits that lead to a </a:t>
            </a:r>
            <a:r>
              <a:rPr lang="en-US" sz="3200" b="1" dirty="0" smtClean="0">
                <a:latin typeface="Georgia" pitchFamily="18" charset="0"/>
              </a:rPr>
              <a:t>SUCCESSFUL</a:t>
            </a:r>
            <a:r>
              <a:rPr lang="en-US" sz="3200" b="1" dirty="0" smtClean="0">
                <a:latin typeface="Harrington" pitchFamily="82" charset="0"/>
              </a:rPr>
              <a:t> </a:t>
            </a:r>
            <a:r>
              <a:rPr lang="en-US" sz="3600" b="1" dirty="0" smtClean="0">
                <a:latin typeface="Harrington" pitchFamily="82" charset="0"/>
              </a:rPr>
              <a:t>classroom</a:t>
            </a:r>
            <a:endParaRPr lang="en-US" sz="3200" b="1" dirty="0">
              <a:latin typeface="Harringto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416320"/>
          </a:xfrm>
          <a:prstGeom prst="rect">
            <a:avLst/>
          </a:prstGeom>
          <a:noFill/>
        </p:spPr>
        <p:txBody>
          <a:bodyPr wrap="square" rtlCol="0">
            <a:spAutoFit/>
          </a:bodyPr>
          <a:lstStyle/>
          <a:p>
            <a:pPr algn="ctr"/>
            <a:endParaRPr lang="en-US" sz="2000" dirty="0" smtClean="0">
              <a:latin typeface="Harrington" pitchFamily="82" charset="0"/>
            </a:endParaRPr>
          </a:p>
          <a:p>
            <a:pPr algn="ctr"/>
            <a:endParaRPr lang="en-US" sz="1200" dirty="0">
              <a:latin typeface="Harrington" pitchFamily="82" charset="0"/>
            </a:endParaRPr>
          </a:p>
          <a:p>
            <a:pPr algn="ctr"/>
            <a:endParaRPr lang="en-US" sz="800" dirty="0">
              <a:latin typeface="Harrington" pitchFamily="82" charset="0"/>
            </a:endParaRPr>
          </a:p>
          <a:p>
            <a:pPr algn="ctr"/>
            <a:r>
              <a:rPr lang="en-US" sz="4400" dirty="0" smtClean="0">
                <a:latin typeface="Harrington" pitchFamily="82" charset="0"/>
              </a:rPr>
              <a:t>Where is everything in the classroom?</a:t>
            </a:r>
            <a:endParaRPr lang="en-US" sz="4400" dirty="0">
              <a:latin typeface="Harrington" pitchFamily="82" charset="0"/>
            </a:endParaRPr>
          </a:p>
        </p:txBody>
      </p:sp>
      <p:sp>
        <p:nvSpPr>
          <p:cNvPr id="6" name="TextBox 5"/>
          <p:cNvSpPr txBox="1"/>
          <p:nvPr/>
        </p:nvSpPr>
        <p:spPr>
          <a:xfrm>
            <a:off x="4572000" y="2667000"/>
            <a:ext cx="4267200" cy="1754326"/>
          </a:xfrm>
          <a:prstGeom prst="rect">
            <a:avLst/>
          </a:prstGeom>
          <a:noFill/>
        </p:spPr>
        <p:txBody>
          <a:bodyPr wrap="square" rtlCol="0">
            <a:spAutoFit/>
          </a:bodyPr>
          <a:lstStyle/>
          <a:p>
            <a:pPr algn="ctr"/>
            <a:r>
              <a:rPr lang="en-US" sz="5400" dirty="0" smtClean="0">
                <a:latin typeface="Harrington" pitchFamily="82" charset="0"/>
              </a:rPr>
              <a:t>Classroom</a:t>
            </a:r>
          </a:p>
          <a:p>
            <a:pPr algn="ctr"/>
            <a:r>
              <a:rPr lang="en-US" sz="5400" dirty="0" smtClean="0">
                <a:latin typeface="Harrington" pitchFamily="82" charset="0"/>
              </a:rPr>
              <a:t>Layout</a:t>
            </a:r>
            <a:endParaRPr lang="en-US" sz="5400" dirty="0">
              <a:latin typeface="Harringto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609600" y="1371600"/>
            <a:ext cx="3505200" cy="3908762"/>
          </a:xfrm>
          <a:prstGeom prst="rect">
            <a:avLst/>
          </a:prstGeom>
          <a:noFill/>
        </p:spPr>
        <p:txBody>
          <a:bodyPr wrap="square" rtlCol="0">
            <a:spAutoFit/>
          </a:bodyPr>
          <a:lstStyle/>
          <a:p>
            <a:pPr algn="ctr"/>
            <a:endParaRPr lang="en-US" sz="800" dirty="0" smtClean="0">
              <a:latin typeface="Harrington" pitchFamily="82" charset="0"/>
            </a:endParaRPr>
          </a:p>
          <a:p>
            <a:pPr marL="742950" indent="-742950">
              <a:buAutoNum type="arabicPeriod"/>
            </a:pPr>
            <a:r>
              <a:rPr lang="en-US" sz="4000" dirty="0" smtClean="0">
                <a:latin typeface="Harrington" pitchFamily="82" charset="0"/>
              </a:rPr>
              <a:t>Agenda</a:t>
            </a:r>
          </a:p>
          <a:p>
            <a:pPr marL="742950" indent="-742950">
              <a:buAutoNum type="arabicPeriod"/>
            </a:pPr>
            <a:r>
              <a:rPr lang="en-US" sz="4000" dirty="0" smtClean="0">
                <a:latin typeface="Harrington" pitchFamily="82" charset="0"/>
              </a:rPr>
              <a:t>Warm-up/ Check H/W</a:t>
            </a:r>
          </a:p>
          <a:p>
            <a:pPr marL="742950" indent="-742950">
              <a:buAutoNum type="arabicPeriod"/>
            </a:pPr>
            <a:r>
              <a:rPr lang="en-US" sz="4000" dirty="0" smtClean="0">
                <a:latin typeface="Harrington" pitchFamily="82" charset="0"/>
              </a:rPr>
              <a:t>Classroom Activities</a:t>
            </a:r>
          </a:p>
          <a:p>
            <a:pPr marL="742950" indent="-742950">
              <a:buAutoNum type="arabicPeriod"/>
            </a:pPr>
            <a:r>
              <a:rPr lang="en-US" sz="4000" dirty="0" smtClean="0">
                <a:latin typeface="Harrington" pitchFamily="82" charset="0"/>
              </a:rPr>
              <a:t>Clean Up</a:t>
            </a:r>
            <a:endParaRPr lang="en-US" sz="4000" dirty="0">
              <a:latin typeface="Harrington" pitchFamily="82" charset="0"/>
            </a:endParaRPr>
          </a:p>
        </p:txBody>
      </p:sp>
      <p:sp>
        <p:nvSpPr>
          <p:cNvPr id="6" name="TextBox 5"/>
          <p:cNvSpPr txBox="1"/>
          <p:nvPr/>
        </p:nvSpPr>
        <p:spPr>
          <a:xfrm>
            <a:off x="4572000" y="2667000"/>
            <a:ext cx="4267200" cy="1754326"/>
          </a:xfrm>
          <a:prstGeom prst="rect">
            <a:avLst/>
          </a:prstGeom>
          <a:noFill/>
        </p:spPr>
        <p:txBody>
          <a:bodyPr wrap="square" rtlCol="0">
            <a:spAutoFit/>
          </a:bodyPr>
          <a:lstStyle/>
          <a:p>
            <a:pPr algn="ctr"/>
            <a:r>
              <a:rPr lang="en-US" sz="5400" dirty="0" smtClean="0">
                <a:latin typeface="Harrington" pitchFamily="82" charset="0"/>
              </a:rPr>
              <a:t>Routines</a:t>
            </a:r>
          </a:p>
          <a:p>
            <a:pPr algn="ctr"/>
            <a:r>
              <a:rPr lang="en-US" sz="5400" dirty="0" smtClean="0">
                <a:latin typeface="Harrington" pitchFamily="82" charset="0"/>
              </a:rPr>
              <a:t>Average Day</a:t>
            </a:r>
            <a:endParaRPr lang="en-US" sz="5400" dirty="0">
              <a:latin typeface="Harrington" pitchFamily="8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371600"/>
            <a:ext cx="3581400" cy="3886200"/>
          </a:xfrm>
        </p:spPr>
        <p:txBody>
          <a:bodyPr/>
          <a:lstStyle/>
          <a:p>
            <a:endParaRPr lang="en-US" dirty="0"/>
          </a:p>
        </p:txBody>
      </p:sp>
      <p:pic>
        <p:nvPicPr>
          <p:cNvPr id="1026" name="Picture 2" descr="http://1.bp.blogspot.com/-r0JaflxfnM0/TuiS5xp90bI/AAAAAAAABmw/zLAToM8kIcA/s400/Slide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533400" y="1371600"/>
            <a:ext cx="3733800" cy="3816429"/>
          </a:xfrm>
          <a:prstGeom prst="rect">
            <a:avLst/>
          </a:prstGeom>
          <a:noFill/>
        </p:spPr>
        <p:txBody>
          <a:bodyPr wrap="square" rtlCol="0">
            <a:spAutoFit/>
          </a:bodyPr>
          <a:lstStyle/>
          <a:p>
            <a:pPr marL="742950" indent="-742950">
              <a:buFont typeface="Arial" pitchFamily="34" charset="0"/>
              <a:buChar char="•"/>
            </a:pPr>
            <a:r>
              <a:rPr lang="en-US" sz="2200" dirty="0" smtClean="0">
                <a:latin typeface="Harrington" pitchFamily="82" charset="0"/>
              </a:rPr>
              <a:t>Set up exactly as instructed.</a:t>
            </a:r>
          </a:p>
          <a:p>
            <a:pPr marL="742950" indent="-742950">
              <a:buFont typeface="Arial" pitchFamily="34" charset="0"/>
              <a:buChar char="•"/>
            </a:pPr>
            <a:r>
              <a:rPr lang="en-US" sz="2200" dirty="0" smtClean="0">
                <a:latin typeface="Harrington" pitchFamily="82" charset="0"/>
              </a:rPr>
              <a:t>Keep </a:t>
            </a:r>
            <a:r>
              <a:rPr lang="en-US" sz="2200" dirty="0" smtClean="0">
                <a:latin typeface="Georgia" pitchFamily="18" charset="0"/>
              </a:rPr>
              <a:t>UPDATED</a:t>
            </a:r>
            <a:r>
              <a:rPr lang="en-US" sz="2200" dirty="0" smtClean="0">
                <a:latin typeface="Harrington" pitchFamily="82" charset="0"/>
              </a:rPr>
              <a:t>, and </a:t>
            </a:r>
            <a:r>
              <a:rPr lang="en-US" sz="2200" dirty="0" smtClean="0">
                <a:latin typeface="Georgia" pitchFamily="18" charset="0"/>
              </a:rPr>
              <a:t>ORGANIZED</a:t>
            </a:r>
          </a:p>
          <a:p>
            <a:pPr marL="742950" indent="-742950">
              <a:buFont typeface="Arial" pitchFamily="34" charset="0"/>
              <a:buChar char="•"/>
            </a:pPr>
            <a:r>
              <a:rPr lang="en-US" sz="2200" dirty="0" smtClean="0">
                <a:latin typeface="Harrington" pitchFamily="82" charset="0"/>
              </a:rPr>
              <a:t>Be prepared for </a:t>
            </a:r>
            <a:r>
              <a:rPr lang="en-US" sz="2200" b="1" i="1" u="sng" dirty="0" smtClean="0">
                <a:latin typeface="Harrington" pitchFamily="82" charset="0"/>
              </a:rPr>
              <a:t>random</a:t>
            </a:r>
            <a:r>
              <a:rPr lang="en-US" sz="2200" dirty="0" smtClean="0">
                <a:latin typeface="Harrington" pitchFamily="82" charset="0"/>
              </a:rPr>
              <a:t> notebook checks at any time.</a:t>
            </a:r>
          </a:p>
          <a:p>
            <a:pPr marL="742950" indent="-742950">
              <a:buFont typeface="Arial" pitchFamily="34" charset="0"/>
              <a:buChar char="•"/>
            </a:pPr>
            <a:r>
              <a:rPr lang="en-US" sz="2200" dirty="0" smtClean="0">
                <a:latin typeface="Harrington" pitchFamily="82" charset="0"/>
              </a:rPr>
              <a:t>Check table of contents in classroom and on the website to stay updated.</a:t>
            </a:r>
          </a:p>
        </p:txBody>
      </p:sp>
      <p:sp>
        <p:nvSpPr>
          <p:cNvPr id="6" name="TextBox 5"/>
          <p:cNvSpPr txBox="1"/>
          <p:nvPr/>
        </p:nvSpPr>
        <p:spPr>
          <a:xfrm>
            <a:off x="4572000" y="2667000"/>
            <a:ext cx="4267200" cy="1754326"/>
          </a:xfrm>
          <a:prstGeom prst="rect">
            <a:avLst/>
          </a:prstGeom>
          <a:noFill/>
        </p:spPr>
        <p:txBody>
          <a:bodyPr wrap="square" rtlCol="0">
            <a:spAutoFit/>
          </a:bodyPr>
          <a:lstStyle/>
          <a:p>
            <a:pPr algn="ctr"/>
            <a:r>
              <a:rPr lang="en-US" sz="5400" dirty="0" smtClean="0">
                <a:latin typeface="Harrington" pitchFamily="82" charset="0"/>
              </a:rPr>
              <a:t>Notebook Set-up</a:t>
            </a:r>
            <a:endParaRPr lang="en-US" sz="5400" dirty="0">
              <a:latin typeface="Harrington"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299</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RSI Home Products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dc:creator>
  <cp:lastModifiedBy>allisonl.kickham</cp:lastModifiedBy>
  <cp:revision>12</cp:revision>
  <dcterms:created xsi:type="dcterms:W3CDTF">2014-08-25T00:25:34Z</dcterms:created>
  <dcterms:modified xsi:type="dcterms:W3CDTF">2014-08-25T15:15:45Z</dcterms:modified>
</cp:coreProperties>
</file>