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7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56" r:id="rId15"/>
    <p:sldId id="257" r:id="rId16"/>
    <p:sldId id="258" r:id="rId17"/>
    <p:sldId id="270" r:id="rId18"/>
    <p:sldId id="271" r:id="rId19"/>
    <p:sldId id="272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8E03C-B04C-410A-9012-924BC5DBBCD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FA77E-4E49-4AE7-93F1-544615006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DF7E6-2D01-4788-BF98-150CB880B15D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FBE8D-E566-44C8-9C82-1E88A19EB592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3227F-A0AD-4AB5-8E73-7CE3886953BC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769C6-FB28-4C11-8DD9-DEFDD79DB7F8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A25B9-D2B9-45ED-8572-023326A812A2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D171B-172E-4332-B168-B8784FF9ED52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E67A9-F2D0-49BA-B4C5-DB269760F3F1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2F3A-0361-4A78-8D9B-0F575446D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5B404A-2581-4C42-97A9-4DF63B6EE11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337C5-FE22-4F12-B61D-0F956F2A0C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ll%20Users\Documents\My%20Music\Unknown%20Artist\Unknown%20Album%20(3-23-2007%209-40-21%20AM)\01%20Track%201.wma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s\My%20Music\Unknown%20Artist\Unknown%20Album%20(3-23-2007%209-40-21%20AM)\01%20Track%201.wma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 </a:t>
            </a:r>
            <a:r>
              <a:rPr lang="en-US" sz="4800" smtClean="0"/>
              <a:t>Oceans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Features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Life Forms</a:t>
            </a:r>
          </a:p>
        </p:txBody>
      </p:sp>
      <p:pic>
        <p:nvPicPr>
          <p:cNvPr id="21508" name="Picture 5" descr="MCj0408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43200"/>
            <a:ext cx="56388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Temperature of Ocean Water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Warm water holds less dissolved gas than cold water.</a:t>
            </a:r>
          </a:p>
          <a:p>
            <a:pPr eaLnBrk="1" hangingPunct="1">
              <a:defRPr/>
            </a:pPr>
            <a:r>
              <a:rPr lang="en-US" sz="3600" dirty="0" smtClean="0"/>
              <a:t>When ocean water is cold, like in polar regions, it sinks and carries oxygen rich water to the ocean depths.</a:t>
            </a:r>
          </a:p>
          <a:p>
            <a:pPr eaLnBrk="1" hangingPunct="1">
              <a:defRPr/>
            </a:pPr>
            <a:r>
              <a:rPr lang="en-US" sz="3600" dirty="0" smtClean="0"/>
              <a:t>As a result, fish and other animals can live in deep parts</a:t>
            </a:r>
            <a:r>
              <a:rPr lang="en-US" dirty="0" smtClean="0"/>
              <a:t> of the ocean.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819400" y="152400"/>
            <a:ext cx="5105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 b="1">
                <a:solidFill>
                  <a:srgbClr val="ECCA22"/>
                </a:solidFill>
                <a:latin typeface="Times New Roman" pitchFamily="18" charset="0"/>
              </a:rPr>
              <a:t>Waves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327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A 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wave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 in water is a rhythmic movement that carries energy through the water.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Waves are caused by high winds blowing on top of the water.</a:t>
            </a:r>
          </a:p>
        </p:txBody>
      </p:sp>
      <p:pic>
        <p:nvPicPr>
          <p:cNvPr id="213003" name="Picture 11" descr="im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55713"/>
            <a:ext cx="487680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3886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 b="1">
                <a:solidFill>
                  <a:srgbClr val="ECCA22"/>
                </a:solidFill>
                <a:latin typeface="Times New Roman" pitchFamily="18" charset="0"/>
              </a:rPr>
              <a:t>Tides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7924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>
                <a:solidFill>
                  <a:srgbClr val="FFFF00"/>
                </a:solidFill>
              </a:rPr>
              <a:t>Throughout a day, the water level at the ocean</a:t>
            </a:r>
            <a:r>
              <a:rPr lang="ja-JP" altLang="en-US" sz="3200">
                <a:solidFill>
                  <a:srgbClr val="FFFF00"/>
                </a:solidFill>
              </a:rPr>
              <a:t>’</a:t>
            </a:r>
            <a:r>
              <a:rPr lang="en-US" altLang="ja-JP" sz="3200">
                <a:solidFill>
                  <a:srgbClr val="FFFF00"/>
                </a:solidFill>
              </a:rPr>
              <a:t>s edge changes. This rise and fall in sea level is called a </a:t>
            </a:r>
            <a:r>
              <a:rPr lang="en-US" altLang="ja-JP" sz="3200" b="1">
                <a:solidFill>
                  <a:srgbClr val="FF3300"/>
                </a:solidFill>
              </a:rPr>
              <a:t>tide</a:t>
            </a:r>
            <a:r>
              <a:rPr lang="en-US" altLang="ja-JP" sz="3200">
                <a:solidFill>
                  <a:srgbClr val="FF3300"/>
                </a:solidFill>
              </a:rPr>
              <a:t>.</a:t>
            </a:r>
            <a:r>
              <a:rPr lang="en-US" altLang="ja-JP" sz="3200">
                <a:solidFill>
                  <a:srgbClr val="FFFF00"/>
                </a:solidFill>
              </a:rPr>
              <a:t> 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001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/>
              <a:t>A tide is a giant wave that can be thousands of kilometers long but only 1 m to 2 m high in the open ocean</a:t>
            </a:r>
            <a:r>
              <a:rPr lang="en-US" sz="3200">
                <a:latin typeface="Times New Roman" pitchFamily="18" charset="0"/>
              </a:rPr>
              <a:t>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>
                <a:solidFill>
                  <a:srgbClr val="FFFF00"/>
                </a:solidFill>
              </a:rPr>
              <a:t>Tides are created by the gravitational attraction of Earth and the Moon and of Earth and the Sun.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sz="3200">
              <a:solidFill>
                <a:srgbClr val="FFFF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endParaRPr lang="en-US" sz="3200">
              <a:solidFill>
                <a:srgbClr val="FFFF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140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3317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Tides</a:t>
            </a:r>
          </a:p>
        </p:txBody>
      </p:sp>
      <p:pic>
        <p:nvPicPr>
          <p:cNvPr id="252932" name="Picture 4" descr="im1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144000" cy="48768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 Current</a:t>
            </a:r>
          </a:p>
          <a:p>
            <a:r>
              <a:rPr lang="en-US" dirty="0" smtClean="0"/>
              <a:t>Coriolis Effect</a:t>
            </a:r>
          </a:p>
          <a:p>
            <a:r>
              <a:rPr lang="en-US" dirty="0" smtClean="0"/>
              <a:t>Rip Current</a:t>
            </a:r>
          </a:p>
          <a:p>
            <a:r>
              <a:rPr lang="en-US" dirty="0" smtClean="0"/>
              <a:t>Upwelling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54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86200" cy="4617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Ocean Current</a:t>
            </a:r>
            <a:r>
              <a:rPr lang="en-US" dirty="0" smtClean="0"/>
              <a:t> is a large volume of water flowing in a certain direction.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Wind-driven currents are called surface currents.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Surface currents carry warm or cold water horizontally across the ocean’s surface</a:t>
            </a:r>
          </a:p>
        </p:txBody>
      </p:sp>
      <p:pic>
        <p:nvPicPr>
          <p:cNvPr id="1026" name="Picture 2" descr="C:\Documents and Settings\jistre\Local Settings\Temporary Internet Files\Content.IE5\RFES9XS9\MP9004277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320822" cy="43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2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52600"/>
            <a:ext cx="480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Surface currents extend to about 400 m below the surface, and they move as fast as 100 km/day.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Earth’s major wind belts, called prevailing winds, influence the formation of ocean currents and the direction they move.</a:t>
            </a:r>
            <a:endParaRPr lang="en-US" dirty="0"/>
          </a:p>
        </p:txBody>
      </p:sp>
      <p:pic>
        <p:nvPicPr>
          <p:cNvPr id="2051" name="Picture 3" descr="C:\Documents and Settings\jistre\Local Settings\Temporary Internet Files\Content.IE5\RFES9XS9\MP9004372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200400" cy="34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31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05400" cy="438912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rip current</a:t>
            </a:r>
            <a:r>
              <a:rPr lang="en-US" dirty="0" smtClean="0"/>
              <a:t> is a narrow, powerful surface current which flows away from the shore.</a:t>
            </a:r>
          </a:p>
          <a:p>
            <a:r>
              <a:rPr lang="en-US" dirty="0" smtClean="0"/>
              <a:t>It is caused by pressure building up from uneven buildup of water from waves.</a:t>
            </a:r>
          </a:p>
          <a:p>
            <a:r>
              <a:rPr lang="en-US" dirty="0" smtClean="0"/>
              <a:t>They can flow very quickly and can be difficult to detect until you are in one.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048000" cy="536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48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Currents are Dangerous!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92680"/>
            <a:ext cx="4495800" cy="2712720"/>
          </a:xfrm>
        </p:spPr>
        <p:txBody>
          <a:bodyPr/>
          <a:lstStyle/>
          <a:p>
            <a:r>
              <a:rPr lang="en-US" dirty="0"/>
              <a:t>Rip currents are responsible for about 150 deaths every year in the United States</a:t>
            </a:r>
            <a:r>
              <a:rPr lang="en-US" dirty="0" smtClean="0"/>
              <a:t>.</a:t>
            </a:r>
          </a:p>
          <a:p>
            <a:r>
              <a:rPr lang="en-US" dirty="0"/>
              <a:t>About 80 percent of all beach rescues are related to rip currents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76800"/>
            <a:ext cx="8686800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Rip currents don’t pull swimmers under, they flow out for several miles.</a:t>
            </a:r>
          </a:p>
          <a:p>
            <a:r>
              <a:rPr lang="en-US" dirty="0" smtClean="0"/>
              <a:t>If you get caught in a rip current, swim parallel to the shore until you are out of the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3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World</a:t>
            </a:r>
            <a:r>
              <a:rPr lang="ja-JP" altLang="en-US" smtClean="0"/>
              <a:t>’</a:t>
            </a:r>
            <a:r>
              <a:rPr lang="en-US" altLang="ja-JP" smtClean="0"/>
              <a:t>s Oceans</a:t>
            </a:r>
            <a:endParaRPr lang="en-US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71% of the Earth</a:t>
            </a:r>
            <a:r>
              <a:rPr lang="ja-JP" altLang="en-US" smtClean="0"/>
              <a:t>’</a:t>
            </a:r>
            <a:r>
              <a:rPr lang="en-US" altLang="ja-JP" dirty="0" smtClean="0"/>
              <a:t>s surface is covered by water.</a:t>
            </a:r>
          </a:p>
          <a:p>
            <a:pPr eaLnBrk="1" hangingPunct="1">
              <a:defRPr/>
            </a:pPr>
            <a:r>
              <a:rPr lang="en-US" dirty="0" smtClean="0"/>
              <a:t>The oceans contain 97% of the earth</a:t>
            </a:r>
            <a:r>
              <a:rPr lang="ja-JP" altLang="en-US" smtClean="0"/>
              <a:t>’</a:t>
            </a:r>
            <a:r>
              <a:rPr lang="en-US" altLang="ja-JP" dirty="0" smtClean="0"/>
              <a:t>s water.</a:t>
            </a:r>
          </a:p>
          <a:p>
            <a:pPr eaLnBrk="1" hangingPunct="1">
              <a:defRPr/>
            </a:pPr>
            <a:r>
              <a:rPr lang="en-US" dirty="0" smtClean="0"/>
              <a:t>All the oceans and seas are actually one continuous body of water.</a:t>
            </a:r>
          </a:p>
          <a:p>
            <a:pPr eaLnBrk="1" hangingPunct="1">
              <a:defRPr/>
            </a:pPr>
            <a:r>
              <a:rPr lang="en-US" dirty="0" smtClean="0"/>
              <a:t>Oceanographers are scientists who study the ocean and its processes.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Coriolis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12080"/>
            <a:ext cx="8229600" cy="4389120"/>
          </a:xfrm>
        </p:spPr>
        <p:txBody>
          <a:bodyPr/>
          <a:lstStyle/>
          <a:p>
            <a:r>
              <a:rPr lang="en-US" dirty="0" smtClean="0"/>
              <a:t>The Coriolis effect also cases fluids to curve to the left in the southern hemisphere, in a counterclockwise direction.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905000"/>
            <a:ext cx="5638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b="1" dirty="0" smtClean="0"/>
              <a:t>Coriolis Effect</a:t>
            </a:r>
            <a:r>
              <a:rPr lang="en-US" dirty="0" smtClean="0"/>
              <a:t> is the movement of wind and water to the right or left that is caused by Earth’s rotation.</a:t>
            </a:r>
          </a:p>
          <a:p>
            <a:r>
              <a:rPr lang="en-US" dirty="0" smtClean="0"/>
              <a:t>It causes fluids such as air and water to curve to the right in the Northern hemisphere, in a clockwise direction.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95375"/>
            <a:ext cx="2886075" cy="317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47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Coriolis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shapes of continents and other land masses affect the flow and speed of currents.</a:t>
            </a:r>
          </a:p>
          <a:p>
            <a:r>
              <a:rPr lang="en-US" dirty="0" smtClean="0"/>
              <a:t>Currents form small or large loops and move at different speeds, depending on the land masses they contact.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192" y="3733800"/>
            <a:ext cx="2836408" cy="31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11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Upwelling</a:t>
            </a:r>
            <a:r>
              <a:rPr lang="en-US" dirty="0" smtClean="0"/>
              <a:t> is the vertical movement of water toward the ocean’s surface.</a:t>
            </a:r>
          </a:p>
          <a:p>
            <a:r>
              <a:rPr lang="en-US" dirty="0" smtClean="0"/>
              <a:t>Upwelling occurs when wind blows across the ocean’s surface and pushes water away from an area.  Deeper colder water then rises to replace it.</a:t>
            </a:r>
          </a:p>
          <a:p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114800"/>
            <a:ext cx="5257800" cy="2194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Upwelling often occurs along coastlines.</a:t>
            </a:r>
          </a:p>
          <a:p>
            <a:r>
              <a:rPr lang="en-US" dirty="0" smtClean="0"/>
              <a:t>Upwelling brings cold, nutrient-rich water from deep in the ocean to the ocean’s surface.</a:t>
            </a:r>
          </a:p>
          <a:p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65358"/>
            <a:ext cx="2667000" cy="289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08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5480"/>
            <a:ext cx="8229600" cy="1645920"/>
          </a:xfrm>
        </p:spPr>
        <p:txBody>
          <a:bodyPr/>
          <a:lstStyle/>
          <a:p>
            <a:r>
              <a:rPr lang="en-US" b="1" dirty="0" smtClean="0"/>
              <a:t>Density Currents</a:t>
            </a:r>
            <a:r>
              <a:rPr lang="en-US" dirty="0" smtClean="0"/>
              <a:t> are a type of vertical current that carries water from the surface to deeper parts of the ocean.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3276600"/>
            <a:ext cx="3505200" cy="3352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Density Currents are caused by changes in density rather than wind.</a:t>
            </a:r>
          </a:p>
          <a:p>
            <a:r>
              <a:rPr lang="en-US" dirty="0" smtClean="0"/>
              <a:t>Density currents circulate thermal energy, nutrients and gases.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114675"/>
            <a:ext cx="55911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64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of Weather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86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Warm-water currents and cold-water currents affect weather and climate in different ways</a:t>
            </a:r>
          </a:p>
          <a:p>
            <a:r>
              <a:rPr lang="en-US" dirty="0" smtClean="0"/>
              <a:t>Regions near warm-water currents are often warmer and wetter than regions near cold-water currents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66344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2508" y="1841980"/>
            <a:ext cx="4657725" cy="37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23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on Weather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229600" cy="2103120"/>
          </a:xfrm>
        </p:spPr>
        <p:txBody>
          <a:bodyPr/>
          <a:lstStyle/>
          <a:p>
            <a:r>
              <a:rPr lang="en-US" dirty="0" smtClean="0"/>
              <a:t>The Gulf Stream is a warm-water current that affects coastal areas of </a:t>
            </a:r>
            <a:r>
              <a:rPr lang="en-US" smtClean="0"/>
              <a:t>the </a:t>
            </a:r>
            <a:r>
              <a:rPr lang="en-US" smtClean="0"/>
              <a:t>southeastern </a:t>
            </a:r>
            <a:r>
              <a:rPr lang="en-US" dirty="0" smtClean="0"/>
              <a:t>United States by transferring lots of thermal energy and moisture to the surrounding air.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5038725" cy="294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916680"/>
            <a:ext cx="3505200" cy="2941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cold California Current affects coastal areas of the southwestern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1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Ocean Conveyor 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 Ocean conveyor Belt is the name for a model of the large system of ocean currents that affects weather and climate by circulating thermal energy around Earth.</a:t>
            </a:r>
          </a:p>
          <a:p>
            <a:r>
              <a:rPr lang="en-US" dirty="0" smtClean="0"/>
              <a:t>In this model, high salinity water cools and sinks in the North Atlantic, and deep water returns to the surface in the Indian and Pacific Oceans through upwelling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0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Ocean Conveyor 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17320"/>
          </a:xfrm>
        </p:spPr>
        <p:txBody>
          <a:bodyPr/>
          <a:lstStyle/>
          <a:p>
            <a:r>
              <a:rPr lang="en-US" dirty="0" smtClean="0"/>
              <a:t>Scientists estimate that the Great Ocean Conveyor Belt model takes about 1,000 years to complete a cycle.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8001000" cy="370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773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ECCA22"/>
                </a:solidFill>
                <a:effectLst/>
              </a:rPr>
              <a:t>Importance of Oceans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ClrTx/>
              <a:buSzTx/>
              <a:buFontTx/>
              <a:buChar char="•"/>
              <a:defRPr/>
            </a:pPr>
            <a:r>
              <a:rPr lang="en-US" sz="3600" dirty="0" smtClean="0">
                <a:effectLst/>
              </a:rPr>
              <a:t>Oceans affect all living things—even those far from the shore.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Tx/>
              <a:buSzTx/>
              <a:buFontTx/>
              <a:buChar char="•"/>
              <a:defRPr/>
            </a:pPr>
            <a:r>
              <a:rPr lang="en-US" sz="3600" dirty="0" smtClean="0">
                <a:effectLst/>
              </a:rPr>
              <a:t>Oceans provide a place for many organisms to live. 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  <p:pic>
        <p:nvPicPr>
          <p:cNvPr id="204808" name="Picture 8" descr="im01a ocean scne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6050" y="1644650"/>
            <a:ext cx="2882900" cy="444182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How were the oceans formed?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153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When Earth was still a young planet, many active volcanoes existed. As they erupted, lava, ash, and gases were released from deep within the Earth.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One of these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gases was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water vapor.</a:t>
            </a:r>
          </a:p>
        </p:txBody>
      </p:sp>
      <p:pic>
        <p:nvPicPr>
          <p:cNvPr id="201732" name="Picture 4" descr="im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29000"/>
            <a:ext cx="42672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Formation of Oceans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ClrTx/>
              <a:buSzTx/>
              <a:buFontTx/>
              <a:buChar char="•"/>
              <a:defRPr/>
            </a:pPr>
            <a:r>
              <a:rPr lang="en-US" dirty="0" smtClean="0"/>
              <a:t>Over millions of years, the </a:t>
            </a:r>
            <a:r>
              <a:rPr lang="en-US" b="1" dirty="0" smtClean="0"/>
              <a:t>water vapor </a:t>
            </a:r>
            <a:r>
              <a:rPr lang="en-US" dirty="0" smtClean="0"/>
              <a:t>cooled enough to condense and form clouds. Then torrential rains began to fall from the clouds. </a:t>
            </a:r>
          </a:p>
          <a:p>
            <a:pPr eaLnBrk="1" hangingPunct="1">
              <a:defRPr/>
            </a:pPr>
            <a:r>
              <a:rPr lang="en-US" dirty="0" smtClean="0"/>
              <a:t>Eventually, much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of the land was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covered by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water that formed</a:t>
            </a:r>
          </a:p>
        </p:txBody>
      </p:sp>
      <p:pic>
        <p:nvPicPr>
          <p:cNvPr id="206852" name="Picture 4" descr="im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81400"/>
            <a:ext cx="41148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Oceans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4864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4000" dirty="0" smtClean="0"/>
              <a:t>Historically, t</a:t>
            </a:r>
            <a:r>
              <a:rPr lang="en-US" sz="4000" dirty="0" smtClean="0">
                <a:ea typeface="+mn-ea"/>
              </a:rPr>
              <a:t>he 4 oceans are the Atlantic, Pacific, Indian, and Arctic; However, many countries now recognize a 5</a:t>
            </a:r>
            <a:r>
              <a:rPr lang="en-US" sz="4000" baseline="30000" dirty="0" smtClean="0">
                <a:ea typeface="+mn-ea"/>
              </a:rPr>
              <a:t>th</a:t>
            </a:r>
            <a:r>
              <a:rPr lang="en-US" sz="4000" dirty="0" smtClean="0">
                <a:ea typeface="+mn-ea"/>
              </a:rPr>
              <a:t>: Southern </a:t>
            </a:r>
            <a:r>
              <a:rPr lang="en-US" sz="4000" smtClean="0">
                <a:ea typeface="+mn-ea"/>
              </a:rPr>
              <a:t>(Antarctic)</a:t>
            </a:r>
            <a:endParaRPr lang="en-US" sz="4000" dirty="0" smtClean="0">
              <a:ea typeface="+mn-ea"/>
            </a:endParaRPr>
          </a:p>
          <a:p>
            <a:pPr eaLnBrk="1" hangingPunct="1">
              <a:defRPr/>
            </a:pPr>
            <a:r>
              <a:rPr lang="en-US" sz="4000" dirty="0" smtClean="0">
                <a:ea typeface="+mn-ea"/>
              </a:rPr>
              <a:t>The Pacific Ocean is the largest ocean.</a:t>
            </a:r>
          </a:p>
          <a:p>
            <a:pPr eaLnBrk="1" hangingPunct="1">
              <a:defRPr/>
            </a:pPr>
            <a:r>
              <a:rPr lang="en-US" sz="4000" dirty="0" smtClean="0">
                <a:ea typeface="+mn-ea"/>
              </a:rPr>
              <a:t>The area and volume of the Pacific Ocean are greater than the Atlantic and Indian combined.</a:t>
            </a:r>
          </a:p>
          <a:p>
            <a:pPr eaLnBrk="1" hangingPunct="1">
              <a:defRPr/>
            </a:pPr>
            <a:endParaRPr lang="en-US" sz="4000" dirty="0" smtClean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Properties of Ocean Water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Ocean water is a mixture of gases and solids dissolved in pure water.</a:t>
            </a:r>
          </a:p>
          <a:p>
            <a:pPr eaLnBrk="1" hangingPunct="1">
              <a:defRPr/>
            </a:pPr>
            <a:r>
              <a:rPr lang="en-US" sz="4000" dirty="0" smtClean="0"/>
              <a:t>Oceanographers believe oceans contain all the natural elements on Earth.</a:t>
            </a:r>
          </a:p>
          <a:p>
            <a:pPr eaLnBrk="1" hangingPunct="1">
              <a:defRPr/>
            </a:pPr>
            <a:r>
              <a:rPr lang="en-US" sz="4000" dirty="0" smtClean="0"/>
              <a:t>85 of 90 have been found in the ocean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mtClean="0"/>
              <a:t>Salinity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3300"/>
                </a:solidFill>
              </a:rPr>
              <a:t>Salinity</a:t>
            </a:r>
            <a:r>
              <a:rPr lang="en-US" dirty="0" smtClean="0"/>
              <a:t> describes the amount of dissolved salt in the ocean.</a:t>
            </a:r>
          </a:p>
          <a:p>
            <a:pPr eaLnBrk="1" hangingPunct="1">
              <a:defRPr/>
            </a:pPr>
            <a:r>
              <a:rPr lang="en-US" dirty="0" smtClean="0"/>
              <a:t>Salinity is expressed in parts per thousand.</a:t>
            </a:r>
          </a:p>
        </p:txBody>
      </p:sp>
      <p:pic>
        <p:nvPicPr>
          <p:cNvPr id="34820" name="01%20Track%201.wma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15100" y="3713163"/>
            <a:ext cx="304800" cy="304800"/>
          </a:xfrm>
        </p:spPr>
      </p:pic>
      <p:pic>
        <p:nvPicPr>
          <p:cNvPr id="30725" name="Picture 5" descr="im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990600"/>
            <a:ext cx="510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986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Gases in Ocean Water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5307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4000" dirty="0" smtClean="0"/>
              <a:t>The most abundant gases in ocean water are nitrogen, carbon dioxide and oxygen.</a:t>
            </a:r>
          </a:p>
          <a:p>
            <a:pPr eaLnBrk="1" hangingPunct="1">
              <a:defRPr/>
            </a:pPr>
            <a:r>
              <a:rPr lang="en-US" sz="4000" dirty="0" smtClean="0"/>
              <a:t>The amounts of these elements vary with depth. They are more abundant at the ocean</a:t>
            </a:r>
            <a:r>
              <a:rPr lang="ja-JP" altLang="en-US" sz="4000" smtClean="0"/>
              <a:t>’</a:t>
            </a:r>
            <a:r>
              <a:rPr lang="en-US" altLang="ja-JP" sz="4000" dirty="0" smtClean="0"/>
              <a:t>s surface where sunlight causes more plant life.</a:t>
            </a:r>
            <a:endParaRPr lang="en-US" sz="4000" dirty="0" smtClean="0"/>
          </a:p>
        </p:txBody>
      </p:sp>
      <p:pic>
        <p:nvPicPr>
          <p:cNvPr id="37892" name="01%20Track%20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986" fill="hold"/>
                                        <p:tgtEl>
                                          <p:spTgt spid="37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492</TotalTime>
  <Words>1080</Words>
  <Application>Microsoft Office PowerPoint</Application>
  <PresentationFormat>On-screen Show (4:3)</PresentationFormat>
  <Paragraphs>110</Paragraphs>
  <Slides>27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 Oceans</vt:lpstr>
      <vt:lpstr>The World’s Oceans</vt:lpstr>
      <vt:lpstr>Importance of Oceans</vt:lpstr>
      <vt:lpstr>How were the oceans formed?</vt:lpstr>
      <vt:lpstr>Formation of Oceans</vt:lpstr>
      <vt:lpstr>Oceans</vt:lpstr>
      <vt:lpstr>Properties of Ocean Water</vt:lpstr>
      <vt:lpstr>Salinity</vt:lpstr>
      <vt:lpstr>Gases in Ocean Water</vt:lpstr>
      <vt:lpstr>Temperature of Ocean Water</vt:lpstr>
      <vt:lpstr>Slide 11</vt:lpstr>
      <vt:lpstr>Slide 12</vt:lpstr>
      <vt:lpstr>Tides</vt:lpstr>
      <vt:lpstr>Ocean Currents</vt:lpstr>
      <vt:lpstr>Vocabulary</vt:lpstr>
      <vt:lpstr>Major Ocean Currents</vt:lpstr>
      <vt:lpstr>Major Ocean Currents</vt:lpstr>
      <vt:lpstr>Rip Currents</vt:lpstr>
      <vt:lpstr>Rip Currents are Dangerous!</vt:lpstr>
      <vt:lpstr>Coriolis Effect</vt:lpstr>
      <vt:lpstr>Coriolis Effect</vt:lpstr>
      <vt:lpstr>Upwelling</vt:lpstr>
      <vt:lpstr>Density Currents</vt:lpstr>
      <vt:lpstr>Impacts of Weather and Climate</vt:lpstr>
      <vt:lpstr>Impacts on Weather and Climate</vt:lpstr>
      <vt:lpstr>Great Ocean Conveyor Belt</vt:lpstr>
      <vt:lpstr>Great Ocean Conveyor Belt</vt:lpstr>
    </vt:vector>
  </TitlesOfParts>
  <Company>Angleton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AISD</dc:creator>
  <cp:lastModifiedBy>allisonl.kickham</cp:lastModifiedBy>
  <cp:revision>21</cp:revision>
  <dcterms:created xsi:type="dcterms:W3CDTF">2012-02-14T18:04:51Z</dcterms:created>
  <dcterms:modified xsi:type="dcterms:W3CDTF">2014-10-30T14:10:15Z</dcterms:modified>
</cp:coreProperties>
</file>